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26" r:id="rId2"/>
  </p:sldMasterIdLst>
  <p:notesMasterIdLst>
    <p:notesMasterId r:id="rId52"/>
  </p:notesMasterIdLst>
  <p:sldIdLst>
    <p:sldId id="330" r:id="rId3"/>
    <p:sldId id="331" r:id="rId4"/>
    <p:sldId id="269" r:id="rId5"/>
    <p:sldId id="302" r:id="rId6"/>
    <p:sldId id="273" r:id="rId7"/>
    <p:sldId id="274" r:id="rId8"/>
    <p:sldId id="275" r:id="rId9"/>
    <p:sldId id="286" r:id="rId10"/>
    <p:sldId id="343" r:id="rId11"/>
    <p:sldId id="347" r:id="rId12"/>
    <p:sldId id="353" r:id="rId13"/>
    <p:sldId id="336" r:id="rId14"/>
    <p:sldId id="328" r:id="rId15"/>
    <p:sldId id="329" r:id="rId16"/>
    <p:sldId id="262" r:id="rId17"/>
    <p:sldId id="300" r:id="rId18"/>
    <p:sldId id="318" r:id="rId19"/>
    <p:sldId id="358" r:id="rId20"/>
    <p:sldId id="303" r:id="rId21"/>
    <p:sldId id="304" r:id="rId22"/>
    <p:sldId id="309" r:id="rId23"/>
    <p:sldId id="310" r:id="rId24"/>
    <p:sldId id="311" r:id="rId25"/>
    <p:sldId id="348" r:id="rId26"/>
    <p:sldId id="290" r:id="rId27"/>
    <p:sldId id="349" r:id="rId28"/>
    <p:sldId id="285" r:id="rId29"/>
    <p:sldId id="333" r:id="rId30"/>
    <p:sldId id="350" r:id="rId31"/>
    <p:sldId id="339" r:id="rId32"/>
    <p:sldId id="337" r:id="rId33"/>
    <p:sldId id="265" r:id="rId34"/>
    <p:sldId id="345" r:id="rId35"/>
    <p:sldId id="326" r:id="rId36"/>
    <p:sldId id="323" r:id="rId37"/>
    <p:sldId id="354" r:id="rId38"/>
    <p:sldId id="312" r:id="rId39"/>
    <p:sldId id="346" r:id="rId40"/>
    <p:sldId id="314" r:id="rId41"/>
    <p:sldId id="291" r:id="rId42"/>
    <p:sldId id="319" r:id="rId43"/>
    <p:sldId id="320" r:id="rId44"/>
    <p:sldId id="321" r:id="rId45"/>
    <p:sldId id="299" r:id="rId46"/>
    <p:sldId id="352" r:id="rId47"/>
    <p:sldId id="313" r:id="rId48"/>
    <p:sldId id="324" r:id="rId49"/>
    <p:sldId id="340" r:id="rId50"/>
    <p:sldId id="356" r:id="rId51"/>
  </p:sldIdLst>
  <p:sldSz cx="9144000" cy="6858000" type="screen4x3"/>
  <p:notesSz cx="6858000" cy="9144000"/>
  <p:defaultTextStyle>
    <a:defPPr>
      <a:defRPr lang="fr-FR"/>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olas.fouilloux" initials="n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1DBBD"/>
    <a:srgbClr val="BD9663"/>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5" autoAdjust="0"/>
    <p:restoredTop sz="78531" autoAdjust="0"/>
  </p:normalViewPr>
  <p:slideViewPr>
    <p:cSldViewPr>
      <p:cViewPr varScale="1">
        <p:scale>
          <a:sx n="91" d="100"/>
          <a:sy n="91" d="100"/>
        </p:scale>
        <p:origin x="2226" y="78"/>
      </p:cViewPr>
      <p:guideLst>
        <p:guide orient="horz" pos="2250"/>
        <p:guide pos="2880"/>
      </p:guideLst>
    </p:cSldViewPr>
  </p:slideViewPr>
  <p:notesTextViewPr>
    <p:cViewPr>
      <p:scale>
        <a:sx n="1" d="1"/>
        <a:sy n="1" d="1"/>
      </p:scale>
      <p:origin x="0" y="0"/>
    </p:cViewPr>
  </p:notesTextViewPr>
  <p:sorterViewPr>
    <p:cViewPr>
      <p:scale>
        <a:sx n="100" d="100"/>
        <a:sy n="100" d="100"/>
      </p:scale>
      <p:origin x="0" y="81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813CC6-3079-41AF-AA8D-E5F60DDFE196}" type="doc">
      <dgm:prSet loTypeId="urn:microsoft.com/office/officeart/2008/layout/VerticalCurvedList" loCatId="list" qsTypeId="urn:microsoft.com/office/officeart/2005/8/quickstyle/simple1" qsCatId="simple" csTypeId="urn:microsoft.com/office/officeart/2005/8/colors/colorful2" csCatId="colorful" phldr="1"/>
      <dgm:spPr/>
    </dgm:pt>
    <dgm:pt modelId="{04584A7D-085A-441A-A097-59357C0EDE51}">
      <dgm:prSet phldrT="[Texte]" custT="1"/>
      <dgm:spPr>
        <a:effectLst>
          <a:reflection blurRad="6350" stA="52000" endA="300" endPos="35000" dir="5400000" sy="-100000" algn="bl" rotWithShape="0"/>
        </a:effectLst>
      </dgm:spPr>
      <dgm:t>
        <a:bodyPr/>
        <a:lstStyle/>
        <a:p>
          <a:r>
            <a:rPr lang="fr-FR" sz="1600" dirty="0" smtClean="0">
              <a:latin typeface="+mj-lt"/>
              <a:cs typeface="Arial" panose="020B0604020202020204" pitchFamily="34" charset="0"/>
            </a:rPr>
            <a:t>Les agressions par un autre État contre le territoire national </a:t>
          </a:r>
          <a:endParaRPr lang="fr-FR" sz="1600" dirty="0"/>
        </a:p>
      </dgm:t>
    </dgm:pt>
    <dgm:pt modelId="{9CB306D0-3A73-4B8B-B80D-CBF68071B80C}" type="parTrans" cxnId="{24EC29B8-33A9-464C-A4F3-FC494E93F1B7}">
      <dgm:prSet/>
      <dgm:spPr/>
      <dgm:t>
        <a:bodyPr/>
        <a:lstStyle/>
        <a:p>
          <a:endParaRPr lang="fr-FR"/>
        </a:p>
      </dgm:t>
    </dgm:pt>
    <dgm:pt modelId="{ADA2B9B9-63D1-49C8-909A-5F4122E447F0}" type="sibTrans" cxnId="{24EC29B8-33A9-464C-A4F3-FC494E93F1B7}">
      <dgm:prSet/>
      <dgm:spPr/>
      <dgm:t>
        <a:bodyPr/>
        <a:lstStyle/>
        <a:p>
          <a:endParaRPr lang="fr-FR"/>
        </a:p>
      </dgm:t>
    </dgm:pt>
    <dgm:pt modelId="{21F74D12-DDA7-420C-93D1-A9A23FB98495}">
      <dgm:prSet phldrT="[Texte]" custT="1"/>
      <dgm:spPr>
        <a:effectLst>
          <a:reflection blurRad="6350" stA="52000" endA="300" endPos="35000" dir="5400000" sy="-100000" algn="bl" rotWithShape="0"/>
        </a:effectLst>
      </dgm:spPr>
      <dgm:t>
        <a:bodyPr/>
        <a:lstStyle/>
        <a:p>
          <a:r>
            <a:rPr lang="fr-FR" sz="1600" dirty="0" smtClean="0">
              <a:latin typeface="+mj-lt"/>
              <a:cs typeface="Arial" panose="020B0604020202020204" pitchFamily="34" charset="0"/>
            </a:rPr>
            <a:t>les attaques terroristes </a:t>
          </a:r>
          <a:endParaRPr lang="fr-FR" sz="1600" dirty="0">
            <a:latin typeface="+mj-lt"/>
            <a:cs typeface="Arial" panose="020B0604020202020204" pitchFamily="34" charset="0"/>
          </a:endParaRPr>
        </a:p>
      </dgm:t>
    </dgm:pt>
    <dgm:pt modelId="{DBCC7747-C50C-486E-9883-E9C209DFD9EE}" type="parTrans" cxnId="{0B84FB7E-2035-40D2-A1DA-119E2F626436}">
      <dgm:prSet/>
      <dgm:spPr/>
      <dgm:t>
        <a:bodyPr/>
        <a:lstStyle/>
        <a:p>
          <a:endParaRPr lang="fr-FR"/>
        </a:p>
      </dgm:t>
    </dgm:pt>
    <dgm:pt modelId="{0021429D-94D1-42A3-88A2-059D4B6514A3}" type="sibTrans" cxnId="{0B84FB7E-2035-40D2-A1DA-119E2F626436}">
      <dgm:prSet/>
      <dgm:spPr/>
      <dgm:t>
        <a:bodyPr/>
        <a:lstStyle/>
        <a:p>
          <a:endParaRPr lang="fr-FR"/>
        </a:p>
      </dgm:t>
    </dgm:pt>
    <dgm:pt modelId="{9DDC2C59-48CE-4EB9-AC1B-9BBD1DC89725}">
      <dgm:prSet phldrT="[Texte]" custT="1"/>
      <dgm:spPr>
        <a:effectLst>
          <a:reflection blurRad="6350" stA="52000" endA="300" endPos="35000" dir="5400000" sy="-100000" algn="bl" rotWithShape="0"/>
        </a:effectLst>
      </dgm:spPr>
      <dgm:t>
        <a:bodyPr/>
        <a:lstStyle/>
        <a:p>
          <a:r>
            <a:rPr lang="fr-FR" sz="1600" dirty="0" smtClean="0">
              <a:latin typeface="+mj-lt"/>
              <a:cs typeface="Arial" panose="020B0604020202020204" pitchFamily="34" charset="0"/>
            </a:rPr>
            <a:t>les cyberattaques </a:t>
          </a:r>
          <a:endParaRPr lang="fr-FR" sz="1600" dirty="0">
            <a:latin typeface="+mj-lt"/>
            <a:cs typeface="Arial" panose="020B0604020202020204" pitchFamily="34" charset="0"/>
          </a:endParaRPr>
        </a:p>
      </dgm:t>
    </dgm:pt>
    <dgm:pt modelId="{65BE0425-E646-464E-85B9-0892FCB27B50}" type="parTrans" cxnId="{6472FD46-761B-4C17-8701-7342803B6E8F}">
      <dgm:prSet/>
      <dgm:spPr/>
      <dgm:t>
        <a:bodyPr/>
        <a:lstStyle/>
        <a:p>
          <a:endParaRPr lang="fr-FR"/>
        </a:p>
      </dgm:t>
    </dgm:pt>
    <dgm:pt modelId="{89D5DBF5-C4DD-4956-B8DE-C585ACCA87F1}" type="sibTrans" cxnId="{6472FD46-761B-4C17-8701-7342803B6E8F}">
      <dgm:prSet/>
      <dgm:spPr/>
      <dgm:t>
        <a:bodyPr/>
        <a:lstStyle/>
        <a:p>
          <a:endParaRPr lang="fr-FR"/>
        </a:p>
      </dgm:t>
    </dgm:pt>
    <dgm:pt modelId="{5C603BA3-07FB-4053-9331-EE4B461056AD}">
      <dgm:prSet phldrT="[Texte]" custT="1"/>
      <dgm:spPr>
        <a:effectLst>
          <a:reflection blurRad="6350" stA="52000" endA="300" endPos="35000" dir="5400000" sy="-100000" algn="bl" rotWithShape="0"/>
        </a:effectLst>
      </dgm:spPr>
      <dgm:t>
        <a:bodyPr/>
        <a:lstStyle/>
        <a:p>
          <a:r>
            <a:rPr lang="fr-FR" sz="1600" dirty="0" smtClean="0">
              <a:latin typeface="+mj-lt"/>
              <a:cs typeface="Arial" panose="020B0604020202020204" pitchFamily="34" charset="0"/>
            </a:rPr>
            <a:t>les atteintes au potentiel scientifique et technique </a:t>
          </a:r>
          <a:endParaRPr lang="fr-FR" sz="1600" dirty="0">
            <a:latin typeface="+mj-lt"/>
            <a:cs typeface="Arial" panose="020B0604020202020204" pitchFamily="34" charset="0"/>
          </a:endParaRPr>
        </a:p>
      </dgm:t>
    </dgm:pt>
    <dgm:pt modelId="{CA938E44-5F77-432A-88D4-ACF9E58B5254}" type="parTrans" cxnId="{E51D67A6-B655-43B6-BF11-6B6F911DE64E}">
      <dgm:prSet/>
      <dgm:spPr/>
      <dgm:t>
        <a:bodyPr/>
        <a:lstStyle/>
        <a:p>
          <a:endParaRPr lang="fr-FR"/>
        </a:p>
      </dgm:t>
    </dgm:pt>
    <dgm:pt modelId="{CFC74B85-3332-400A-B14D-FDF434E1B523}" type="sibTrans" cxnId="{E51D67A6-B655-43B6-BF11-6B6F911DE64E}">
      <dgm:prSet/>
      <dgm:spPr/>
      <dgm:t>
        <a:bodyPr/>
        <a:lstStyle/>
        <a:p>
          <a:endParaRPr lang="fr-FR"/>
        </a:p>
      </dgm:t>
    </dgm:pt>
    <dgm:pt modelId="{D55DDCCD-9453-4F5C-9F4C-894A39501AA4}">
      <dgm:prSet phldrT="[Texte]" custT="1"/>
      <dgm:spPr>
        <a:effectLst>
          <a:reflection blurRad="6350" stA="52000" endA="300" endPos="35000" dir="5400000" sy="-100000" algn="bl" rotWithShape="0"/>
        </a:effectLst>
      </dgm:spPr>
      <dgm:t>
        <a:bodyPr/>
        <a:lstStyle/>
        <a:p>
          <a:r>
            <a:rPr lang="fr-FR" sz="1600" dirty="0" smtClean="0">
              <a:latin typeface="+mj-lt"/>
              <a:cs typeface="Arial" panose="020B0604020202020204" pitchFamily="34" charset="0"/>
            </a:rPr>
            <a:t>la criminalité organisée dans ses formes les plus graves </a:t>
          </a:r>
          <a:endParaRPr lang="fr-FR" sz="1600" dirty="0">
            <a:latin typeface="+mj-lt"/>
            <a:cs typeface="Arial" panose="020B0604020202020204" pitchFamily="34" charset="0"/>
          </a:endParaRPr>
        </a:p>
      </dgm:t>
    </dgm:pt>
    <dgm:pt modelId="{79F19F7F-D909-4A8F-A23C-9DCECD0AE396}" type="parTrans" cxnId="{0CE86959-7AE8-437F-B9B4-93F7A558401E}">
      <dgm:prSet/>
      <dgm:spPr/>
      <dgm:t>
        <a:bodyPr/>
        <a:lstStyle/>
        <a:p>
          <a:endParaRPr lang="fr-FR"/>
        </a:p>
      </dgm:t>
    </dgm:pt>
    <dgm:pt modelId="{2D4FAAA9-A08D-417A-B985-0629E4F94CE2}" type="sibTrans" cxnId="{0CE86959-7AE8-437F-B9B4-93F7A558401E}">
      <dgm:prSet/>
      <dgm:spPr/>
      <dgm:t>
        <a:bodyPr/>
        <a:lstStyle/>
        <a:p>
          <a:endParaRPr lang="fr-FR"/>
        </a:p>
      </dgm:t>
    </dgm:pt>
    <dgm:pt modelId="{A8B79467-D475-4D96-8ABB-F9A739040AE0}">
      <dgm:prSet custT="1"/>
      <dgm:spPr>
        <a:effectLst>
          <a:reflection blurRad="6350" stA="52000" endA="300" endPos="35000" dir="5400000" sy="-100000" algn="bl" rotWithShape="0"/>
        </a:effectLst>
      </dgm:spPr>
      <dgm:t>
        <a:bodyPr/>
        <a:lstStyle/>
        <a:p>
          <a:r>
            <a:rPr lang="fr-FR" sz="1400" dirty="0" smtClean="0">
              <a:latin typeface="+mj-lt"/>
              <a:cs typeface="Arial" panose="020B0604020202020204" pitchFamily="34" charset="0"/>
            </a:rPr>
            <a:t>Les crises majeures intervenant sur le territoire résultant de risques naturels, sanitaires, technologiques, industriels et accidentels</a:t>
          </a:r>
          <a:endParaRPr lang="fr-FR" sz="1400" dirty="0">
            <a:latin typeface="+mj-lt"/>
            <a:cs typeface="Arial" panose="020B0604020202020204" pitchFamily="34" charset="0"/>
          </a:endParaRPr>
        </a:p>
      </dgm:t>
    </dgm:pt>
    <dgm:pt modelId="{3C5DD1DC-78D5-48C5-B9E8-4FCF40612D31}" type="parTrans" cxnId="{5E829FCE-2C96-4F25-9B69-37226AA6EDE8}">
      <dgm:prSet/>
      <dgm:spPr/>
      <dgm:t>
        <a:bodyPr/>
        <a:lstStyle/>
        <a:p>
          <a:endParaRPr lang="fr-FR"/>
        </a:p>
      </dgm:t>
    </dgm:pt>
    <dgm:pt modelId="{CFCF4180-25A7-4E93-A1F2-78F4556B5F46}" type="sibTrans" cxnId="{5E829FCE-2C96-4F25-9B69-37226AA6EDE8}">
      <dgm:prSet/>
      <dgm:spPr/>
      <dgm:t>
        <a:bodyPr/>
        <a:lstStyle/>
        <a:p>
          <a:endParaRPr lang="fr-FR"/>
        </a:p>
      </dgm:t>
    </dgm:pt>
    <dgm:pt modelId="{A5211466-526C-4404-A2CE-EE89DA7A9CC9}">
      <dgm:prSet custT="1"/>
      <dgm:spPr>
        <a:effectLst>
          <a:reflection blurRad="6350" stA="52000" endA="300" endPos="35000" dir="5400000" sy="-100000" algn="bl" rotWithShape="0"/>
        </a:effectLst>
      </dgm:spPr>
      <dgm:t>
        <a:bodyPr/>
        <a:lstStyle/>
        <a:p>
          <a:r>
            <a:rPr lang="fr-FR" sz="1600" dirty="0" smtClean="0">
              <a:latin typeface="+mj-lt"/>
              <a:cs typeface="Arial" panose="020B0604020202020204" pitchFamily="34" charset="0"/>
            </a:rPr>
            <a:t>Les attaques contre nos ressortissants à l’étranger</a:t>
          </a:r>
          <a:endParaRPr lang="fr-FR" sz="1600" dirty="0">
            <a:latin typeface="+mj-lt"/>
            <a:cs typeface="Arial" panose="020B0604020202020204" pitchFamily="34" charset="0"/>
          </a:endParaRPr>
        </a:p>
      </dgm:t>
    </dgm:pt>
    <dgm:pt modelId="{11CBC666-463D-4359-8D2D-70FCBCCC3BD9}" type="parTrans" cxnId="{7E69C1D1-B9D0-44EE-BEFF-24257B6838B2}">
      <dgm:prSet/>
      <dgm:spPr/>
      <dgm:t>
        <a:bodyPr/>
        <a:lstStyle/>
        <a:p>
          <a:endParaRPr lang="fr-FR"/>
        </a:p>
      </dgm:t>
    </dgm:pt>
    <dgm:pt modelId="{8F15D4AF-7496-40EB-B7B8-678CB0309A9F}" type="sibTrans" cxnId="{7E69C1D1-B9D0-44EE-BEFF-24257B6838B2}">
      <dgm:prSet/>
      <dgm:spPr/>
      <dgm:t>
        <a:bodyPr/>
        <a:lstStyle/>
        <a:p>
          <a:endParaRPr lang="fr-FR"/>
        </a:p>
      </dgm:t>
    </dgm:pt>
    <dgm:pt modelId="{B94C85CF-37EF-4FA0-84ED-A7298C144786}" type="pres">
      <dgm:prSet presAssocID="{B6813CC6-3079-41AF-AA8D-E5F60DDFE196}" presName="Name0" presStyleCnt="0">
        <dgm:presLayoutVars>
          <dgm:chMax val="7"/>
          <dgm:chPref val="7"/>
          <dgm:dir/>
        </dgm:presLayoutVars>
      </dgm:prSet>
      <dgm:spPr/>
    </dgm:pt>
    <dgm:pt modelId="{B45D9E28-CD4B-4EAB-A7C9-9A3451047A31}" type="pres">
      <dgm:prSet presAssocID="{B6813CC6-3079-41AF-AA8D-E5F60DDFE196}" presName="Name1" presStyleCnt="0"/>
      <dgm:spPr/>
    </dgm:pt>
    <dgm:pt modelId="{60F0D660-F226-4C33-85D1-D3D9F54B6CC6}" type="pres">
      <dgm:prSet presAssocID="{B6813CC6-3079-41AF-AA8D-E5F60DDFE196}" presName="cycle" presStyleCnt="0"/>
      <dgm:spPr/>
    </dgm:pt>
    <dgm:pt modelId="{E4FAFE2B-D900-40C3-BAF4-FFE33CCC484D}" type="pres">
      <dgm:prSet presAssocID="{B6813CC6-3079-41AF-AA8D-E5F60DDFE196}" presName="srcNode" presStyleLbl="node1" presStyleIdx="0" presStyleCnt="7"/>
      <dgm:spPr/>
    </dgm:pt>
    <dgm:pt modelId="{F7D7E3EC-DB40-4DB0-A844-28E522B8D0D3}" type="pres">
      <dgm:prSet presAssocID="{B6813CC6-3079-41AF-AA8D-E5F60DDFE196}" presName="conn" presStyleLbl="parChTrans1D2" presStyleIdx="0" presStyleCnt="1"/>
      <dgm:spPr/>
      <dgm:t>
        <a:bodyPr/>
        <a:lstStyle/>
        <a:p>
          <a:endParaRPr lang="fr-FR"/>
        </a:p>
      </dgm:t>
    </dgm:pt>
    <dgm:pt modelId="{5949D3B9-B3E6-4D93-A0F2-A12A0C73CE1A}" type="pres">
      <dgm:prSet presAssocID="{B6813CC6-3079-41AF-AA8D-E5F60DDFE196}" presName="extraNode" presStyleLbl="node1" presStyleIdx="0" presStyleCnt="7"/>
      <dgm:spPr/>
    </dgm:pt>
    <dgm:pt modelId="{9B5CDC40-0014-41DA-86D5-97308A418335}" type="pres">
      <dgm:prSet presAssocID="{B6813CC6-3079-41AF-AA8D-E5F60DDFE196}" presName="dstNode" presStyleLbl="node1" presStyleIdx="0" presStyleCnt="7"/>
      <dgm:spPr/>
    </dgm:pt>
    <dgm:pt modelId="{48209DCB-AD26-46E9-931C-0A5581D5E441}" type="pres">
      <dgm:prSet presAssocID="{04584A7D-085A-441A-A097-59357C0EDE51}" presName="text_1" presStyleLbl="node1" presStyleIdx="0" presStyleCnt="7">
        <dgm:presLayoutVars>
          <dgm:bulletEnabled val="1"/>
        </dgm:presLayoutVars>
      </dgm:prSet>
      <dgm:spPr/>
      <dgm:t>
        <a:bodyPr/>
        <a:lstStyle/>
        <a:p>
          <a:endParaRPr lang="fr-FR"/>
        </a:p>
      </dgm:t>
    </dgm:pt>
    <dgm:pt modelId="{0509EA54-8B3B-41D0-91DD-815801099BAC}" type="pres">
      <dgm:prSet presAssocID="{04584A7D-085A-441A-A097-59357C0EDE51}" presName="accent_1" presStyleCnt="0"/>
      <dgm:spPr/>
    </dgm:pt>
    <dgm:pt modelId="{83044E5B-02C6-4B7F-A657-6925C08E42AE}" type="pres">
      <dgm:prSet presAssocID="{04584A7D-085A-441A-A097-59357C0EDE51}" presName="accentRepeatNode" presStyleLbl="solidFgAcc1" presStyleIdx="0" presStyleCnt="7"/>
      <dgm:spPr/>
    </dgm:pt>
    <dgm:pt modelId="{81CE170C-E295-4604-BEB2-DC4464E10950}" type="pres">
      <dgm:prSet presAssocID="{21F74D12-DDA7-420C-93D1-A9A23FB98495}" presName="text_2" presStyleLbl="node1" presStyleIdx="1" presStyleCnt="7">
        <dgm:presLayoutVars>
          <dgm:bulletEnabled val="1"/>
        </dgm:presLayoutVars>
      </dgm:prSet>
      <dgm:spPr/>
      <dgm:t>
        <a:bodyPr/>
        <a:lstStyle/>
        <a:p>
          <a:endParaRPr lang="fr-FR"/>
        </a:p>
      </dgm:t>
    </dgm:pt>
    <dgm:pt modelId="{96AF30D8-019B-4404-83E3-BBD6339F0163}" type="pres">
      <dgm:prSet presAssocID="{21F74D12-DDA7-420C-93D1-A9A23FB98495}" presName="accent_2" presStyleCnt="0"/>
      <dgm:spPr/>
    </dgm:pt>
    <dgm:pt modelId="{5852F8C0-5A73-4987-A3F9-210254D67AF8}" type="pres">
      <dgm:prSet presAssocID="{21F74D12-DDA7-420C-93D1-A9A23FB98495}" presName="accentRepeatNode" presStyleLbl="solidFgAcc1" presStyleIdx="1" presStyleCnt="7"/>
      <dgm:spPr/>
    </dgm:pt>
    <dgm:pt modelId="{C0B9F417-6773-4FFB-BE01-39CF5E28C0B8}" type="pres">
      <dgm:prSet presAssocID="{9DDC2C59-48CE-4EB9-AC1B-9BBD1DC89725}" presName="text_3" presStyleLbl="node1" presStyleIdx="2" presStyleCnt="7">
        <dgm:presLayoutVars>
          <dgm:bulletEnabled val="1"/>
        </dgm:presLayoutVars>
      </dgm:prSet>
      <dgm:spPr/>
      <dgm:t>
        <a:bodyPr/>
        <a:lstStyle/>
        <a:p>
          <a:endParaRPr lang="fr-FR"/>
        </a:p>
      </dgm:t>
    </dgm:pt>
    <dgm:pt modelId="{66134E84-7E24-4024-862A-E095F4058D50}" type="pres">
      <dgm:prSet presAssocID="{9DDC2C59-48CE-4EB9-AC1B-9BBD1DC89725}" presName="accent_3" presStyleCnt="0"/>
      <dgm:spPr/>
    </dgm:pt>
    <dgm:pt modelId="{8433505D-DE72-4ECD-9CAB-43B1E5E0DD0D}" type="pres">
      <dgm:prSet presAssocID="{9DDC2C59-48CE-4EB9-AC1B-9BBD1DC89725}" presName="accentRepeatNode" presStyleLbl="solidFgAcc1" presStyleIdx="2" presStyleCnt="7"/>
      <dgm:spPr/>
    </dgm:pt>
    <dgm:pt modelId="{317A9044-9C41-403F-AC98-A1F4E21DE98D}" type="pres">
      <dgm:prSet presAssocID="{5C603BA3-07FB-4053-9331-EE4B461056AD}" presName="text_4" presStyleLbl="node1" presStyleIdx="3" presStyleCnt="7">
        <dgm:presLayoutVars>
          <dgm:bulletEnabled val="1"/>
        </dgm:presLayoutVars>
      </dgm:prSet>
      <dgm:spPr/>
      <dgm:t>
        <a:bodyPr/>
        <a:lstStyle/>
        <a:p>
          <a:endParaRPr lang="fr-FR"/>
        </a:p>
      </dgm:t>
    </dgm:pt>
    <dgm:pt modelId="{56DC9125-8ED7-46D2-A725-99FB4D056CAD}" type="pres">
      <dgm:prSet presAssocID="{5C603BA3-07FB-4053-9331-EE4B461056AD}" presName="accent_4" presStyleCnt="0"/>
      <dgm:spPr/>
    </dgm:pt>
    <dgm:pt modelId="{F4F3173F-9CA9-4ABF-A9C1-E7458912D542}" type="pres">
      <dgm:prSet presAssocID="{5C603BA3-07FB-4053-9331-EE4B461056AD}" presName="accentRepeatNode" presStyleLbl="solidFgAcc1" presStyleIdx="3" presStyleCnt="7"/>
      <dgm:spPr/>
    </dgm:pt>
    <dgm:pt modelId="{689B9868-E22C-4CEF-A4BC-3D521A59A1D7}" type="pres">
      <dgm:prSet presAssocID="{D55DDCCD-9453-4F5C-9F4C-894A39501AA4}" presName="text_5" presStyleLbl="node1" presStyleIdx="4" presStyleCnt="7">
        <dgm:presLayoutVars>
          <dgm:bulletEnabled val="1"/>
        </dgm:presLayoutVars>
      </dgm:prSet>
      <dgm:spPr/>
      <dgm:t>
        <a:bodyPr/>
        <a:lstStyle/>
        <a:p>
          <a:endParaRPr lang="fr-FR"/>
        </a:p>
      </dgm:t>
    </dgm:pt>
    <dgm:pt modelId="{039DB99C-B861-44F0-8315-C3F38E09BCDD}" type="pres">
      <dgm:prSet presAssocID="{D55DDCCD-9453-4F5C-9F4C-894A39501AA4}" presName="accent_5" presStyleCnt="0"/>
      <dgm:spPr/>
    </dgm:pt>
    <dgm:pt modelId="{47627045-D447-43C0-9CA5-CE803CFBEFA2}" type="pres">
      <dgm:prSet presAssocID="{D55DDCCD-9453-4F5C-9F4C-894A39501AA4}" presName="accentRepeatNode" presStyleLbl="solidFgAcc1" presStyleIdx="4" presStyleCnt="7"/>
      <dgm:spPr/>
    </dgm:pt>
    <dgm:pt modelId="{A5D0750D-B75B-4595-A906-F9BF71483B0E}" type="pres">
      <dgm:prSet presAssocID="{A8B79467-D475-4D96-8ABB-F9A739040AE0}" presName="text_6" presStyleLbl="node1" presStyleIdx="5" presStyleCnt="7">
        <dgm:presLayoutVars>
          <dgm:bulletEnabled val="1"/>
        </dgm:presLayoutVars>
      </dgm:prSet>
      <dgm:spPr/>
      <dgm:t>
        <a:bodyPr/>
        <a:lstStyle/>
        <a:p>
          <a:endParaRPr lang="fr-FR"/>
        </a:p>
      </dgm:t>
    </dgm:pt>
    <dgm:pt modelId="{FD274600-830C-41FB-8072-85534732A645}" type="pres">
      <dgm:prSet presAssocID="{A8B79467-D475-4D96-8ABB-F9A739040AE0}" presName="accent_6" presStyleCnt="0"/>
      <dgm:spPr/>
    </dgm:pt>
    <dgm:pt modelId="{22691021-9FB5-4ADC-A99E-6288923549AF}" type="pres">
      <dgm:prSet presAssocID="{A8B79467-D475-4D96-8ABB-F9A739040AE0}" presName="accentRepeatNode" presStyleLbl="solidFgAcc1" presStyleIdx="5" presStyleCnt="7"/>
      <dgm:spPr/>
    </dgm:pt>
    <dgm:pt modelId="{1764BA5C-4250-4FA5-967B-27D9515EB00E}" type="pres">
      <dgm:prSet presAssocID="{A5211466-526C-4404-A2CE-EE89DA7A9CC9}" presName="text_7" presStyleLbl="node1" presStyleIdx="6" presStyleCnt="7">
        <dgm:presLayoutVars>
          <dgm:bulletEnabled val="1"/>
        </dgm:presLayoutVars>
      </dgm:prSet>
      <dgm:spPr/>
      <dgm:t>
        <a:bodyPr/>
        <a:lstStyle/>
        <a:p>
          <a:endParaRPr lang="fr-FR"/>
        </a:p>
      </dgm:t>
    </dgm:pt>
    <dgm:pt modelId="{10AD9195-D028-4378-AFCE-CD3287BA3FA6}" type="pres">
      <dgm:prSet presAssocID="{A5211466-526C-4404-A2CE-EE89DA7A9CC9}" presName="accent_7" presStyleCnt="0"/>
      <dgm:spPr/>
    </dgm:pt>
    <dgm:pt modelId="{04A71A3D-8E0A-47B6-A781-6FE6066F7F5B}" type="pres">
      <dgm:prSet presAssocID="{A5211466-526C-4404-A2CE-EE89DA7A9CC9}" presName="accentRepeatNode" presStyleLbl="solidFgAcc1" presStyleIdx="6" presStyleCnt="7"/>
      <dgm:spPr/>
    </dgm:pt>
  </dgm:ptLst>
  <dgm:cxnLst>
    <dgm:cxn modelId="{E51D67A6-B655-43B6-BF11-6B6F911DE64E}" srcId="{B6813CC6-3079-41AF-AA8D-E5F60DDFE196}" destId="{5C603BA3-07FB-4053-9331-EE4B461056AD}" srcOrd="3" destOrd="0" parTransId="{CA938E44-5F77-432A-88D4-ACF9E58B5254}" sibTransId="{CFC74B85-3332-400A-B14D-FDF434E1B523}"/>
    <dgm:cxn modelId="{7E69C1D1-B9D0-44EE-BEFF-24257B6838B2}" srcId="{B6813CC6-3079-41AF-AA8D-E5F60DDFE196}" destId="{A5211466-526C-4404-A2CE-EE89DA7A9CC9}" srcOrd="6" destOrd="0" parTransId="{11CBC666-463D-4359-8D2D-70FCBCCC3BD9}" sibTransId="{8F15D4AF-7496-40EB-B7B8-678CB0309A9F}"/>
    <dgm:cxn modelId="{EE8AFA72-E314-4969-B925-012F70B53FF6}" type="presOf" srcId="{ADA2B9B9-63D1-49C8-909A-5F4122E447F0}" destId="{F7D7E3EC-DB40-4DB0-A844-28E522B8D0D3}" srcOrd="0" destOrd="0" presId="urn:microsoft.com/office/officeart/2008/layout/VerticalCurvedList"/>
    <dgm:cxn modelId="{0B84FB7E-2035-40D2-A1DA-119E2F626436}" srcId="{B6813CC6-3079-41AF-AA8D-E5F60DDFE196}" destId="{21F74D12-DDA7-420C-93D1-A9A23FB98495}" srcOrd="1" destOrd="0" parTransId="{DBCC7747-C50C-486E-9883-E9C209DFD9EE}" sibTransId="{0021429D-94D1-42A3-88A2-059D4B6514A3}"/>
    <dgm:cxn modelId="{D4A24955-236D-4530-8A37-09BA78E2DE9E}" type="presOf" srcId="{A5211466-526C-4404-A2CE-EE89DA7A9CC9}" destId="{1764BA5C-4250-4FA5-967B-27D9515EB00E}" srcOrd="0" destOrd="0" presId="urn:microsoft.com/office/officeart/2008/layout/VerticalCurvedList"/>
    <dgm:cxn modelId="{0CE86959-7AE8-437F-B9B4-93F7A558401E}" srcId="{B6813CC6-3079-41AF-AA8D-E5F60DDFE196}" destId="{D55DDCCD-9453-4F5C-9F4C-894A39501AA4}" srcOrd="4" destOrd="0" parTransId="{79F19F7F-D909-4A8F-A23C-9DCECD0AE396}" sibTransId="{2D4FAAA9-A08D-417A-B985-0629E4F94CE2}"/>
    <dgm:cxn modelId="{5E829FCE-2C96-4F25-9B69-37226AA6EDE8}" srcId="{B6813CC6-3079-41AF-AA8D-E5F60DDFE196}" destId="{A8B79467-D475-4D96-8ABB-F9A739040AE0}" srcOrd="5" destOrd="0" parTransId="{3C5DD1DC-78D5-48C5-B9E8-4FCF40612D31}" sibTransId="{CFCF4180-25A7-4E93-A1F2-78F4556B5F46}"/>
    <dgm:cxn modelId="{96C72437-0247-40D6-9FB2-81051F3666BF}" type="presOf" srcId="{04584A7D-085A-441A-A097-59357C0EDE51}" destId="{48209DCB-AD26-46E9-931C-0A5581D5E441}" srcOrd="0" destOrd="0" presId="urn:microsoft.com/office/officeart/2008/layout/VerticalCurvedList"/>
    <dgm:cxn modelId="{D4C1BCF0-6AF8-4BE2-A08A-CD937748FC03}" type="presOf" srcId="{B6813CC6-3079-41AF-AA8D-E5F60DDFE196}" destId="{B94C85CF-37EF-4FA0-84ED-A7298C144786}" srcOrd="0" destOrd="0" presId="urn:microsoft.com/office/officeart/2008/layout/VerticalCurvedList"/>
    <dgm:cxn modelId="{DB06C7D7-3077-4991-AE88-0BC6984B3688}" type="presOf" srcId="{A8B79467-D475-4D96-8ABB-F9A739040AE0}" destId="{A5D0750D-B75B-4595-A906-F9BF71483B0E}" srcOrd="0" destOrd="0" presId="urn:microsoft.com/office/officeart/2008/layout/VerticalCurvedList"/>
    <dgm:cxn modelId="{5A18B760-D513-4636-9A70-0694165BC4D6}" type="presOf" srcId="{5C603BA3-07FB-4053-9331-EE4B461056AD}" destId="{317A9044-9C41-403F-AC98-A1F4E21DE98D}" srcOrd="0" destOrd="0" presId="urn:microsoft.com/office/officeart/2008/layout/VerticalCurvedList"/>
    <dgm:cxn modelId="{6472FD46-761B-4C17-8701-7342803B6E8F}" srcId="{B6813CC6-3079-41AF-AA8D-E5F60DDFE196}" destId="{9DDC2C59-48CE-4EB9-AC1B-9BBD1DC89725}" srcOrd="2" destOrd="0" parTransId="{65BE0425-E646-464E-85B9-0892FCB27B50}" sibTransId="{89D5DBF5-C4DD-4956-B8DE-C585ACCA87F1}"/>
    <dgm:cxn modelId="{1DAF39E1-96AB-4D30-A567-3AB5925191CD}" type="presOf" srcId="{D55DDCCD-9453-4F5C-9F4C-894A39501AA4}" destId="{689B9868-E22C-4CEF-A4BC-3D521A59A1D7}" srcOrd="0" destOrd="0" presId="urn:microsoft.com/office/officeart/2008/layout/VerticalCurvedList"/>
    <dgm:cxn modelId="{24EC29B8-33A9-464C-A4F3-FC494E93F1B7}" srcId="{B6813CC6-3079-41AF-AA8D-E5F60DDFE196}" destId="{04584A7D-085A-441A-A097-59357C0EDE51}" srcOrd="0" destOrd="0" parTransId="{9CB306D0-3A73-4B8B-B80D-CBF68071B80C}" sibTransId="{ADA2B9B9-63D1-49C8-909A-5F4122E447F0}"/>
    <dgm:cxn modelId="{CA4D441C-CB21-4802-96A8-2C5E11F73350}" type="presOf" srcId="{21F74D12-DDA7-420C-93D1-A9A23FB98495}" destId="{81CE170C-E295-4604-BEB2-DC4464E10950}" srcOrd="0" destOrd="0" presId="urn:microsoft.com/office/officeart/2008/layout/VerticalCurvedList"/>
    <dgm:cxn modelId="{310D7E8E-1923-4183-B9C8-0B5AF67CFE6B}" type="presOf" srcId="{9DDC2C59-48CE-4EB9-AC1B-9BBD1DC89725}" destId="{C0B9F417-6773-4FFB-BE01-39CF5E28C0B8}" srcOrd="0" destOrd="0" presId="urn:microsoft.com/office/officeart/2008/layout/VerticalCurvedList"/>
    <dgm:cxn modelId="{17E708DE-84F6-4964-8FBC-E81B4AA28B7E}" type="presParOf" srcId="{B94C85CF-37EF-4FA0-84ED-A7298C144786}" destId="{B45D9E28-CD4B-4EAB-A7C9-9A3451047A31}" srcOrd="0" destOrd="0" presId="urn:microsoft.com/office/officeart/2008/layout/VerticalCurvedList"/>
    <dgm:cxn modelId="{A529478C-C923-476C-8C7C-76F869F13088}" type="presParOf" srcId="{B45D9E28-CD4B-4EAB-A7C9-9A3451047A31}" destId="{60F0D660-F226-4C33-85D1-D3D9F54B6CC6}" srcOrd="0" destOrd="0" presId="urn:microsoft.com/office/officeart/2008/layout/VerticalCurvedList"/>
    <dgm:cxn modelId="{4D54B98D-78F0-4C06-A794-49071E3D9B18}" type="presParOf" srcId="{60F0D660-F226-4C33-85D1-D3D9F54B6CC6}" destId="{E4FAFE2B-D900-40C3-BAF4-FFE33CCC484D}" srcOrd="0" destOrd="0" presId="urn:microsoft.com/office/officeart/2008/layout/VerticalCurvedList"/>
    <dgm:cxn modelId="{2B6F61CE-1EE1-4B9C-AAB2-464394109DE8}" type="presParOf" srcId="{60F0D660-F226-4C33-85D1-D3D9F54B6CC6}" destId="{F7D7E3EC-DB40-4DB0-A844-28E522B8D0D3}" srcOrd="1" destOrd="0" presId="urn:microsoft.com/office/officeart/2008/layout/VerticalCurvedList"/>
    <dgm:cxn modelId="{BD44B784-606E-4C0A-A861-2DE61A5A9537}" type="presParOf" srcId="{60F0D660-F226-4C33-85D1-D3D9F54B6CC6}" destId="{5949D3B9-B3E6-4D93-A0F2-A12A0C73CE1A}" srcOrd="2" destOrd="0" presId="urn:microsoft.com/office/officeart/2008/layout/VerticalCurvedList"/>
    <dgm:cxn modelId="{C60562AE-B4A2-4310-B893-5D56B677F952}" type="presParOf" srcId="{60F0D660-F226-4C33-85D1-D3D9F54B6CC6}" destId="{9B5CDC40-0014-41DA-86D5-97308A418335}" srcOrd="3" destOrd="0" presId="urn:microsoft.com/office/officeart/2008/layout/VerticalCurvedList"/>
    <dgm:cxn modelId="{9B8F5DDD-7DDF-4C4B-BC19-727BCF5464E8}" type="presParOf" srcId="{B45D9E28-CD4B-4EAB-A7C9-9A3451047A31}" destId="{48209DCB-AD26-46E9-931C-0A5581D5E441}" srcOrd="1" destOrd="0" presId="urn:microsoft.com/office/officeart/2008/layout/VerticalCurvedList"/>
    <dgm:cxn modelId="{A50DEC91-869F-43E9-9300-05BDE24B5359}" type="presParOf" srcId="{B45D9E28-CD4B-4EAB-A7C9-9A3451047A31}" destId="{0509EA54-8B3B-41D0-91DD-815801099BAC}" srcOrd="2" destOrd="0" presId="urn:microsoft.com/office/officeart/2008/layout/VerticalCurvedList"/>
    <dgm:cxn modelId="{2EAB3614-D371-4C88-8583-4239F936B48A}" type="presParOf" srcId="{0509EA54-8B3B-41D0-91DD-815801099BAC}" destId="{83044E5B-02C6-4B7F-A657-6925C08E42AE}" srcOrd="0" destOrd="0" presId="urn:microsoft.com/office/officeart/2008/layout/VerticalCurvedList"/>
    <dgm:cxn modelId="{4A2A48DB-87BF-4008-943C-60D900D7D3FA}" type="presParOf" srcId="{B45D9E28-CD4B-4EAB-A7C9-9A3451047A31}" destId="{81CE170C-E295-4604-BEB2-DC4464E10950}" srcOrd="3" destOrd="0" presId="urn:microsoft.com/office/officeart/2008/layout/VerticalCurvedList"/>
    <dgm:cxn modelId="{B114A697-65EF-478D-A40A-0B85A68F90C4}" type="presParOf" srcId="{B45D9E28-CD4B-4EAB-A7C9-9A3451047A31}" destId="{96AF30D8-019B-4404-83E3-BBD6339F0163}" srcOrd="4" destOrd="0" presId="urn:microsoft.com/office/officeart/2008/layout/VerticalCurvedList"/>
    <dgm:cxn modelId="{691AD2BB-0615-4FDA-8850-02A730256A13}" type="presParOf" srcId="{96AF30D8-019B-4404-83E3-BBD6339F0163}" destId="{5852F8C0-5A73-4987-A3F9-210254D67AF8}" srcOrd="0" destOrd="0" presId="urn:microsoft.com/office/officeart/2008/layout/VerticalCurvedList"/>
    <dgm:cxn modelId="{51C663B5-0683-4951-ADCC-128DFDC80AB6}" type="presParOf" srcId="{B45D9E28-CD4B-4EAB-A7C9-9A3451047A31}" destId="{C0B9F417-6773-4FFB-BE01-39CF5E28C0B8}" srcOrd="5" destOrd="0" presId="urn:microsoft.com/office/officeart/2008/layout/VerticalCurvedList"/>
    <dgm:cxn modelId="{080AE2E7-6D16-40D5-BE3A-195B1B0BE171}" type="presParOf" srcId="{B45D9E28-CD4B-4EAB-A7C9-9A3451047A31}" destId="{66134E84-7E24-4024-862A-E095F4058D50}" srcOrd="6" destOrd="0" presId="urn:microsoft.com/office/officeart/2008/layout/VerticalCurvedList"/>
    <dgm:cxn modelId="{2745E6FA-9D58-4F43-955C-3F08CD3514E6}" type="presParOf" srcId="{66134E84-7E24-4024-862A-E095F4058D50}" destId="{8433505D-DE72-4ECD-9CAB-43B1E5E0DD0D}" srcOrd="0" destOrd="0" presId="urn:microsoft.com/office/officeart/2008/layout/VerticalCurvedList"/>
    <dgm:cxn modelId="{62A79688-C521-4A4E-9C3A-82889576CB56}" type="presParOf" srcId="{B45D9E28-CD4B-4EAB-A7C9-9A3451047A31}" destId="{317A9044-9C41-403F-AC98-A1F4E21DE98D}" srcOrd="7" destOrd="0" presId="urn:microsoft.com/office/officeart/2008/layout/VerticalCurvedList"/>
    <dgm:cxn modelId="{41E0C1B0-5158-4678-81D2-D2CE1F52693D}" type="presParOf" srcId="{B45D9E28-CD4B-4EAB-A7C9-9A3451047A31}" destId="{56DC9125-8ED7-46D2-A725-99FB4D056CAD}" srcOrd="8" destOrd="0" presId="urn:microsoft.com/office/officeart/2008/layout/VerticalCurvedList"/>
    <dgm:cxn modelId="{04561C69-D1B1-447C-838F-0A147C20C93F}" type="presParOf" srcId="{56DC9125-8ED7-46D2-A725-99FB4D056CAD}" destId="{F4F3173F-9CA9-4ABF-A9C1-E7458912D542}" srcOrd="0" destOrd="0" presId="urn:microsoft.com/office/officeart/2008/layout/VerticalCurvedList"/>
    <dgm:cxn modelId="{BA0F81D6-F452-41DC-A803-C424F4BC1479}" type="presParOf" srcId="{B45D9E28-CD4B-4EAB-A7C9-9A3451047A31}" destId="{689B9868-E22C-4CEF-A4BC-3D521A59A1D7}" srcOrd="9" destOrd="0" presId="urn:microsoft.com/office/officeart/2008/layout/VerticalCurvedList"/>
    <dgm:cxn modelId="{AF3F2471-6D77-4AB3-81CA-7DDA77B8EB87}" type="presParOf" srcId="{B45D9E28-CD4B-4EAB-A7C9-9A3451047A31}" destId="{039DB99C-B861-44F0-8315-C3F38E09BCDD}" srcOrd="10" destOrd="0" presId="urn:microsoft.com/office/officeart/2008/layout/VerticalCurvedList"/>
    <dgm:cxn modelId="{13C9C876-2F62-43A2-9513-7EFF3F0B55E2}" type="presParOf" srcId="{039DB99C-B861-44F0-8315-C3F38E09BCDD}" destId="{47627045-D447-43C0-9CA5-CE803CFBEFA2}" srcOrd="0" destOrd="0" presId="urn:microsoft.com/office/officeart/2008/layout/VerticalCurvedList"/>
    <dgm:cxn modelId="{6D8E5BBA-EE12-4605-987A-81B1EE4F07EE}" type="presParOf" srcId="{B45D9E28-CD4B-4EAB-A7C9-9A3451047A31}" destId="{A5D0750D-B75B-4595-A906-F9BF71483B0E}" srcOrd="11" destOrd="0" presId="urn:microsoft.com/office/officeart/2008/layout/VerticalCurvedList"/>
    <dgm:cxn modelId="{D12A5542-6A3D-4ABC-B2E4-0061ABFB304B}" type="presParOf" srcId="{B45D9E28-CD4B-4EAB-A7C9-9A3451047A31}" destId="{FD274600-830C-41FB-8072-85534732A645}" srcOrd="12" destOrd="0" presId="urn:microsoft.com/office/officeart/2008/layout/VerticalCurvedList"/>
    <dgm:cxn modelId="{83579EBE-7753-4233-8469-8C15BF1FB9F7}" type="presParOf" srcId="{FD274600-830C-41FB-8072-85534732A645}" destId="{22691021-9FB5-4ADC-A99E-6288923549AF}" srcOrd="0" destOrd="0" presId="urn:microsoft.com/office/officeart/2008/layout/VerticalCurvedList"/>
    <dgm:cxn modelId="{3D5B0206-D2F1-4B5A-B606-12E2C87C12AF}" type="presParOf" srcId="{B45D9E28-CD4B-4EAB-A7C9-9A3451047A31}" destId="{1764BA5C-4250-4FA5-967B-27D9515EB00E}" srcOrd="13" destOrd="0" presId="urn:microsoft.com/office/officeart/2008/layout/VerticalCurvedList"/>
    <dgm:cxn modelId="{4F0F18CB-E239-4909-A7BB-01ED76DD337E}" type="presParOf" srcId="{B45D9E28-CD4B-4EAB-A7C9-9A3451047A31}" destId="{10AD9195-D028-4378-AFCE-CD3287BA3FA6}" srcOrd="14" destOrd="0" presId="urn:microsoft.com/office/officeart/2008/layout/VerticalCurvedList"/>
    <dgm:cxn modelId="{AFF4438F-B64C-41E3-869E-D8A4503513F5}" type="presParOf" srcId="{10AD9195-D028-4378-AFCE-CD3287BA3FA6}" destId="{04A71A3D-8E0A-47B6-A781-6FE6066F7F5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7E3EC-DB40-4DB0-A844-28E522B8D0D3}">
      <dsp:nvSpPr>
        <dsp:cNvPr id="0" name=""/>
        <dsp:cNvSpPr/>
      </dsp:nvSpPr>
      <dsp:spPr>
        <a:xfrm>
          <a:off x="-4711114" y="-722341"/>
          <a:ext cx="5612950" cy="5612950"/>
        </a:xfrm>
        <a:prstGeom prst="blockArc">
          <a:avLst>
            <a:gd name="adj1" fmla="val 18900000"/>
            <a:gd name="adj2" fmla="val 2700000"/>
            <a:gd name="adj3" fmla="val 385"/>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209DCB-AD26-46E9-931C-0A5581D5E441}">
      <dsp:nvSpPr>
        <dsp:cNvPr id="0" name=""/>
        <dsp:cNvSpPr/>
      </dsp:nvSpPr>
      <dsp:spPr>
        <a:xfrm>
          <a:off x="292403" y="189489"/>
          <a:ext cx="7356805" cy="37881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300682" tIns="40640" rIns="40640" bIns="40640" numCol="1" spcCol="1270" anchor="ctr" anchorCtr="0">
          <a:noAutofit/>
        </a:bodyPr>
        <a:lstStyle/>
        <a:p>
          <a:pPr lvl="0" algn="l" defTabSz="711200">
            <a:lnSpc>
              <a:spcPct val="90000"/>
            </a:lnSpc>
            <a:spcBef>
              <a:spcPct val="0"/>
            </a:spcBef>
            <a:spcAft>
              <a:spcPct val="35000"/>
            </a:spcAft>
          </a:pPr>
          <a:r>
            <a:rPr lang="fr-FR" sz="1600" kern="1200" dirty="0" smtClean="0">
              <a:latin typeface="+mj-lt"/>
              <a:cs typeface="Arial" panose="020B0604020202020204" pitchFamily="34" charset="0"/>
            </a:rPr>
            <a:t>Les agressions par un autre État contre le territoire national </a:t>
          </a:r>
          <a:endParaRPr lang="fr-FR" sz="1600" kern="1200" dirty="0"/>
        </a:p>
      </dsp:txBody>
      <dsp:txXfrm>
        <a:off x="292403" y="189489"/>
        <a:ext cx="7356805" cy="378812"/>
      </dsp:txXfrm>
    </dsp:sp>
    <dsp:sp modelId="{83044E5B-02C6-4B7F-A657-6925C08E42AE}">
      <dsp:nvSpPr>
        <dsp:cNvPr id="0" name=""/>
        <dsp:cNvSpPr/>
      </dsp:nvSpPr>
      <dsp:spPr>
        <a:xfrm>
          <a:off x="55646" y="142137"/>
          <a:ext cx="473515" cy="47351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CE170C-E295-4604-BEB2-DC4464E10950}">
      <dsp:nvSpPr>
        <dsp:cNvPr id="0" name=""/>
        <dsp:cNvSpPr/>
      </dsp:nvSpPr>
      <dsp:spPr>
        <a:xfrm>
          <a:off x="635452" y="758041"/>
          <a:ext cx="7013757" cy="378812"/>
        </a:xfrm>
        <a:prstGeom prst="rect">
          <a:avLst/>
        </a:prstGeom>
        <a:solidFill>
          <a:schemeClr val="accent2">
            <a:hueOff val="780253"/>
            <a:satOff val="-973"/>
            <a:lumOff val="229"/>
            <a:alphaOff val="0"/>
          </a:schemeClr>
        </a:solidFill>
        <a:ln w="2540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300682" tIns="40640" rIns="40640" bIns="40640" numCol="1" spcCol="1270" anchor="ctr" anchorCtr="0">
          <a:noAutofit/>
        </a:bodyPr>
        <a:lstStyle/>
        <a:p>
          <a:pPr lvl="0" algn="l" defTabSz="711200">
            <a:lnSpc>
              <a:spcPct val="90000"/>
            </a:lnSpc>
            <a:spcBef>
              <a:spcPct val="0"/>
            </a:spcBef>
            <a:spcAft>
              <a:spcPct val="35000"/>
            </a:spcAft>
          </a:pPr>
          <a:r>
            <a:rPr lang="fr-FR" sz="1600" kern="1200" dirty="0" smtClean="0">
              <a:latin typeface="+mj-lt"/>
              <a:cs typeface="Arial" panose="020B0604020202020204" pitchFamily="34" charset="0"/>
            </a:rPr>
            <a:t>les attaques terroristes </a:t>
          </a:r>
          <a:endParaRPr lang="fr-FR" sz="1600" kern="1200" dirty="0">
            <a:latin typeface="+mj-lt"/>
            <a:cs typeface="Arial" panose="020B0604020202020204" pitchFamily="34" charset="0"/>
          </a:endParaRPr>
        </a:p>
      </dsp:txBody>
      <dsp:txXfrm>
        <a:off x="635452" y="758041"/>
        <a:ext cx="7013757" cy="378812"/>
      </dsp:txXfrm>
    </dsp:sp>
    <dsp:sp modelId="{5852F8C0-5A73-4987-A3F9-210254D67AF8}">
      <dsp:nvSpPr>
        <dsp:cNvPr id="0" name=""/>
        <dsp:cNvSpPr/>
      </dsp:nvSpPr>
      <dsp:spPr>
        <a:xfrm>
          <a:off x="398694" y="710689"/>
          <a:ext cx="473515" cy="473515"/>
        </a:xfrm>
        <a:prstGeom prst="ellipse">
          <a:avLst/>
        </a:prstGeom>
        <a:solidFill>
          <a:schemeClr val="lt1">
            <a:hueOff val="0"/>
            <a:satOff val="0"/>
            <a:lumOff val="0"/>
            <a:alphaOff val="0"/>
          </a:schemeClr>
        </a:solidFill>
        <a:ln w="25400" cap="flat" cmpd="sng" algn="ctr">
          <a:solidFill>
            <a:schemeClr val="accent2">
              <a:hueOff val="780253"/>
              <a:satOff val="-973"/>
              <a:lumOff val="229"/>
              <a:alphaOff val="0"/>
            </a:schemeClr>
          </a:solidFill>
          <a:prstDash val="solid"/>
        </a:ln>
        <a:effectLst/>
      </dsp:spPr>
      <dsp:style>
        <a:lnRef idx="2">
          <a:scrgbClr r="0" g="0" b="0"/>
        </a:lnRef>
        <a:fillRef idx="1">
          <a:scrgbClr r="0" g="0" b="0"/>
        </a:fillRef>
        <a:effectRef idx="0">
          <a:scrgbClr r="0" g="0" b="0"/>
        </a:effectRef>
        <a:fontRef idx="minor"/>
      </dsp:style>
    </dsp:sp>
    <dsp:sp modelId="{C0B9F417-6773-4FFB-BE01-39CF5E28C0B8}">
      <dsp:nvSpPr>
        <dsp:cNvPr id="0" name=""/>
        <dsp:cNvSpPr/>
      </dsp:nvSpPr>
      <dsp:spPr>
        <a:xfrm>
          <a:off x="823441" y="1326175"/>
          <a:ext cx="6825768" cy="378812"/>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300682" tIns="40640" rIns="40640" bIns="40640" numCol="1" spcCol="1270" anchor="ctr" anchorCtr="0">
          <a:noAutofit/>
        </a:bodyPr>
        <a:lstStyle/>
        <a:p>
          <a:pPr lvl="0" algn="l" defTabSz="711200">
            <a:lnSpc>
              <a:spcPct val="90000"/>
            </a:lnSpc>
            <a:spcBef>
              <a:spcPct val="0"/>
            </a:spcBef>
            <a:spcAft>
              <a:spcPct val="35000"/>
            </a:spcAft>
          </a:pPr>
          <a:r>
            <a:rPr lang="fr-FR" sz="1600" kern="1200" dirty="0" smtClean="0">
              <a:latin typeface="+mj-lt"/>
              <a:cs typeface="Arial" panose="020B0604020202020204" pitchFamily="34" charset="0"/>
            </a:rPr>
            <a:t>les cyberattaques </a:t>
          </a:r>
          <a:endParaRPr lang="fr-FR" sz="1600" kern="1200" dirty="0">
            <a:latin typeface="+mj-lt"/>
            <a:cs typeface="Arial" panose="020B0604020202020204" pitchFamily="34" charset="0"/>
          </a:endParaRPr>
        </a:p>
      </dsp:txBody>
      <dsp:txXfrm>
        <a:off x="823441" y="1326175"/>
        <a:ext cx="6825768" cy="378812"/>
      </dsp:txXfrm>
    </dsp:sp>
    <dsp:sp modelId="{8433505D-DE72-4ECD-9CAB-43B1E5E0DD0D}">
      <dsp:nvSpPr>
        <dsp:cNvPr id="0" name=""/>
        <dsp:cNvSpPr/>
      </dsp:nvSpPr>
      <dsp:spPr>
        <a:xfrm>
          <a:off x="586683" y="1278824"/>
          <a:ext cx="473515" cy="473515"/>
        </a:xfrm>
        <a:prstGeom prst="ellipse">
          <a:avLst/>
        </a:prstGeom>
        <a:solidFill>
          <a:schemeClr val="lt1">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sp>
    <dsp:sp modelId="{317A9044-9C41-403F-AC98-A1F4E21DE98D}">
      <dsp:nvSpPr>
        <dsp:cNvPr id="0" name=""/>
        <dsp:cNvSpPr/>
      </dsp:nvSpPr>
      <dsp:spPr>
        <a:xfrm>
          <a:off x="883464" y="1894727"/>
          <a:ext cx="6765745" cy="378812"/>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300682" tIns="40640" rIns="40640" bIns="40640" numCol="1" spcCol="1270" anchor="ctr" anchorCtr="0">
          <a:noAutofit/>
        </a:bodyPr>
        <a:lstStyle/>
        <a:p>
          <a:pPr lvl="0" algn="l" defTabSz="711200">
            <a:lnSpc>
              <a:spcPct val="90000"/>
            </a:lnSpc>
            <a:spcBef>
              <a:spcPct val="0"/>
            </a:spcBef>
            <a:spcAft>
              <a:spcPct val="35000"/>
            </a:spcAft>
          </a:pPr>
          <a:r>
            <a:rPr lang="fr-FR" sz="1600" kern="1200" dirty="0" smtClean="0">
              <a:latin typeface="+mj-lt"/>
              <a:cs typeface="Arial" panose="020B0604020202020204" pitchFamily="34" charset="0"/>
            </a:rPr>
            <a:t>les atteintes au potentiel scientifique et technique </a:t>
          </a:r>
          <a:endParaRPr lang="fr-FR" sz="1600" kern="1200" dirty="0">
            <a:latin typeface="+mj-lt"/>
            <a:cs typeface="Arial" panose="020B0604020202020204" pitchFamily="34" charset="0"/>
          </a:endParaRPr>
        </a:p>
      </dsp:txBody>
      <dsp:txXfrm>
        <a:off x="883464" y="1894727"/>
        <a:ext cx="6765745" cy="378812"/>
      </dsp:txXfrm>
    </dsp:sp>
    <dsp:sp modelId="{F4F3173F-9CA9-4ABF-A9C1-E7458912D542}">
      <dsp:nvSpPr>
        <dsp:cNvPr id="0" name=""/>
        <dsp:cNvSpPr/>
      </dsp:nvSpPr>
      <dsp:spPr>
        <a:xfrm>
          <a:off x="646706" y="1847375"/>
          <a:ext cx="473515" cy="473515"/>
        </a:xfrm>
        <a:prstGeom prst="ellipse">
          <a:avLst/>
        </a:prstGeom>
        <a:solidFill>
          <a:schemeClr val="lt1">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689B9868-E22C-4CEF-A4BC-3D521A59A1D7}">
      <dsp:nvSpPr>
        <dsp:cNvPr id="0" name=""/>
        <dsp:cNvSpPr/>
      </dsp:nvSpPr>
      <dsp:spPr>
        <a:xfrm>
          <a:off x="823441" y="2463279"/>
          <a:ext cx="6825768" cy="378812"/>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300682" tIns="40640" rIns="40640" bIns="40640" numCol="1" spcCol="1270" anchor="ctr" anchorCtr="0">
          <a:noAutofit/>
        </a:bodyPr>
        <a:lstStyle/>
        <a:p>
          <a:pPr lvl="0" algn="l" defTabSz="711200">
            <a:lnSpc>
              <a:spcPct val="90000"/>
            </a:lnSpc>
            <a:spcBef>
              <a:spcPct val="0"/>
            </a:spcBef>
            <a:spcAft>
              <a:spcPct val="35000"/>
            </a:spcAft>
          </a:pPr>
          <a:r>
            <a:rPr lang="fr-FR" sz="1600" kern="1200" dirty="0" smtClean="0">
              <a:latin typeface="+mj-lt"/>
              <a:cs typeface="Arial" panose="020B0604020202020204" pitchFamily="34" charset="0"/>
            </a:rPr>
            <a:t>la criminalité organisée dans ses formes les plus graves </a:t>
          </a:r>
          <a:endParaRPr lang="fr-FR" sz="1600" kern="1200" dirty="0">
            <a:latin typeface="+mj-lt"/>
            <a:cs typeface="Arial" panose="020B0604020202020204" pitchFamily="34" charset="0"/>
          </a:endParaRPr>
        </a:p>
      </dsp:txBody>
      <dsp:txXfrm>
        <a:off x="823441" y="2463279"/>
        <a:ext cx="6825768" cy="378812"/>
      </dsp:txXfrm>
    </dsp:sp>
    <dsp:sp modelId="{47627045-D447-43C0-9CA5-CE803CFBEFA2}">
      <dsp:nvSpPr>
        <dsp:cNvPr id="0" name=""/>
        <dsp:cNvSpPr/>
      </dsp:nvSpPr>
      <dsp:spPr>
        <a:xfrm>
          <a:off x="586683" y="2415927"/>
          <a:ext cx="473515" cy="473515"/>
        </a:xfrm>
        <a:prstGeom prst="ellipse">
          <a:avLst/>
        </a:prstGeom>
        <a:solidFill>
          <a:schemeClr val="lt1">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sp>
    <dsp:sp modelId="{A5D0750D-B75B-4595-A906-F9BF71483B0E}">
      <dsp:nvSpPr>
        <dsp:cNvPr id="0" name=""/>
        <dsp:cNvSpPr/>
      </dsp:nvSpPr>
      <dsp:spPr>
        <a:xfrm>
          <a:off x="635452" y="3031413"/>
          <a:ext cx="7013757" cy="378812"/>
        </a:xfrm>
        <a:prstGeom prst="rect">
          <a:avLst/>
        </a:prstGeom>
        <a:solidFill>
          <a:schemeClr val="accent2">
            <a:hueOff val="3901266"/>
            <a:satOff val="-4866"/>
            <a:lumOff val="1144"/>
            <a:alphaOff val="0"/>
          </a:schemeClr>
        </a:solidFill>
        <a:ln w="2540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300682" tIns="35560" rIns="35560" bIns="35560" numCol="1" spcCol="1270" anchor="ctr" anchorCtr="0">
          <a:noAutofit/>
        </a:bodyPr>
        <a:lstStyle/>
        <a:p>
          <a:pPr lvl="0" algn="l" defTabSz="622300">
            <a:lnSpc>
              <a:spcPct val="90000"/>
            </a:lnSpc>
            <a:spcBef>
              <a:spcPct val="0"/>
            </a:spcBef>
            <a:spcAft>
              <a:spcPct val="35000"/>
            </a:spcAft>
          </a:pPr>
          <a:r>
            <a:rPr lang="fr-FR" sz="1400" kern="1200" dirty="0" smtClean="0">
              <a:latin typeface="+mj-lt"/>
              <a:cs typeface="Arial" panose="020B0604020202020204" pitchFamily="34" charset="0"/>
            </a:rPr>
            <a:t>Les crises majeures intervenant sur le territoire résultant de risques naturels, sanitaires, technologiques, industriels et accidentels</a:t>
          </a:r>
          <a:endParaRPr lang="fr-FR" sz="1400" kern="1200" dirty="0">
            <a:latin typeface="+mj-lt"/>
            <a:cs typeface="Arial" panose="020B0604020202020204" pitchFamily="34" charset="0"/>
          </a:endParaRPr>
        </a:p>
      </dsp:txBody>
      <dsp:txXfrm>
        <a:off x="635452" y="3031413"/>
        <a:ext cx="7013757" cy="378812"/>
      </dsp:txXfrm>
    </dsp:sp>
    <dsp:sp modelId="{22691021-9FB5-4ADC-A99E-6288923549AF}">
      <dsp:nvSpPr>
        <dsp:cNvPr id="0" name=""/>
        <dsp:cNvSpPr/>
      </dsp:nvSpPr>
      <dsp:spPr>
        <a:xfrm>
          <a:off x="398694" y="2984062"/>
          <a:ext cx="473515" cy="473515"/>
        </a:xfrm>
        <a:prstGeom prst="ellipse">
          <a:avLst/>
        </a:prstGeom>
        <a:solidFill>
          <a:schemeClr val="lt1">
            <a:hueOff val="0"/>
            <a:satOff val="0"/>
            <a:lumOff val="0"/>
            <a:alphaOff val="0"/>
          </a:schemeClr>
        </a:solidFill>
        <a:ln w="25400" cap="flat" cmpd="sng" algn="ctr">
          <a:solidFill>
            <a:schemeClr val="accent2">
              <a:hueOff val="3901266"/>
              <a:satOff val="-4866"/>
              <a:lumOff val="1144"/>
              <a:alphaOff val="0"/>
            </a:schemeClr>
          </a:solidFill>
          <a:prstDash val="solid"/>
        </a:ln>
        <a:effectLst/>
      </dsp:spPr>
      <dsp:style>
        <a:lnRef idx="2">
          <a:scrgbClr r="0" g="0" b="0"/>
        </a:lnRef>
        <a:fillRef idx="1">
          <a:scrgbClr r="0" g="0" b="0"/>
        </a:fillRef>
        <a:effectRef idx="0">
          <a:scrgbClr r="0" g="0" b="0"/>
        </a:effectRef>
        <a:fontRef idx="minor"/>
      </dsp:style>
    </dsp:sp>
    <dsp:sp modelId="{1764BA5C-4250-4FA5-967B-27D9515EB00E}">
      <dsp:nvSpPr>
        <dsp:cNvPr id="0" name=""/>
        <dsp:cNvSpPr/>
      </dsp:nvSpPr>
      <dsp:spPr>
        <a:xfrm>
          <a:off x="292403" y="3599965"/>
          <a:ext cx="7356805" cy="378812"/>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300682" tIns="40640" rIns="40640" bIns="40640" numCol="1" spcCol="1270" anchor="ctr" anchorCtr="0">
          <a:noAutofit/>
        </a:bodyPr>
        <a:lstStyle/>
        <a:p>
          <a:pPr lvl="0" algn="l" defTabSz="711200">
            <a:lnSpc>
              <a:spcPct val="90000"/>
            </a:lnSpc>
            <a:spcBef>
              <a:spcPct val="0"/>
            </a:spcBef>
            <a:spcAft>
              <a:spcPct val="35000"/>
            </a:spcAft>
          </a:pPr>
          <a:r>
            <a:rPr lang="fr-FR" sz="1600" kern="1200" dirty="0" smtClean="0">
              <a:latin typeface="+mj-lt"/>
              <a:cs typeface="Arial" panose="020B0604020202020204" pitchFamily="34" charset="0"/>
            </a:rPr>
            <a:t>Les attaques contre nos ressortissants à l’étranger</a:t>
          </a:r>
          <a:endParaRPr lang="fr-FR" sz="1600" kern="1200" dirty="0">
            <a:latin typeface="+mj-lt"/>
            <a:cs typeface="Arial" panose="020B0604020202020204" pitchFamily="34" charset="0"/>
          </a:endParaRPr>
        </a:p>
      </dsp:txBody>
      <dsp:txXfrm>
        <a:off x="292403" y="3599965"/>
        <a:ext cx="7356805" cy="378812"/>
      </dsp:txXfrm>
    </dsp:sp>
    <dsp:sp modelId="{04A71A3D-8E0A-47B6-A781-6FE6066F7F5B}">
      <dsp:nvSpPr>
        <dsp:cNvPr id="0" name=""/>
        <dsp:cNvSpPr/>
      </dsp:nvSpPr>
      <dsp:spPr>
        <a:xfrm>
          <a:off x="55646" y="3552613"/>
          <a:ext cx="473515" cy="473515"/>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56CC5C-DEC6-40F1-84DF-369C33969AB8}" type="datetimeFigureOut">
              <a:rPr lang="fr-FR" smtClean="0"/>
              <a:t>27/08/2018</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B2CD83-B93B-4F00-852D-9088C1D5D30C}" type="slidenum">
              <a:rPr lang="fr-FR" smtClean="0"/>
              <a:t>‹N°›</a:t>
            </a:fld>
            <a:endParaRPr lang="fr-FR" dirty="0"/>
          </a:p>
        </p:txBody>
      </p:sp>
    </p:spTree>
    <p:extLst>
      <p:ext uri="{BB962C8B-B14F-4D97-AF65-F5344CB8AC3E}">
        <p14:creationId xmlns:p14="http://schemas.microsoft.com/office/powerpoint/2010/main" val="3086915072"/>
      </p:ext>
    </p:extLst>
  </p:cSld>
  <p:clrMap bg1="lt1" tx1="dk1" bg2="lt2" tx2="dk2" accent1="accent1" accent2="accent2" accent3="accent3" accent4="accent4" accent5="accent5" accent6="accent6" hlink="hlink" folHlink="folHlink"/>
  <p:notesStyle>
    <a:lvl1pPr marL="0" algn="l" defTabSz="779252" rtl="0" eaLnBrk="1" latinLnBrk="0" hangingPunct="1">
      <a:defRPr sz="1000" kern="1200">
        <a:solidFill>
          <a:schemeClr val="tx1"/>
        </a:solidFill>
        <a:latin typeface="+mn-lt"/>
        <a:ea typeface="+mn-ea"/>
        <a:cs typeface="+mn-cs"/>
      </a:defRPr>
    </a:lvl1pPr>
    <a:lvl2pPr marL="389626" algn="l" defTabSz="779252" rtl="0" eaLnBrk="1" latinLnBrk="0" hangingPunct="1">
      <a:defRPr sz="1000" kern="1200">
        <a:solidFill>
          <a:schemeClr val="tx1"/>
        </a:solidFill>
        <a:latin typeface="+mn-lt"/>
        <a:ea typeface="+mn-ea"/>
        <a:cs typeface="+mn-cs"/>
      </a:defRPr>
    </a:lvl2pPr>
    <a:lvl3pPr marL="779252" algn="l" defTabSz="779252" rtl="0" eaLnBrk="1" latinLnBrk="0" hangingPunct="1">
      <a:defRPr sz="1000" kern="1200">
        <a:solidFill>
          <a:schemeClr val="tx1"/>
        </a:solidFill>
        <a:latin typeface="+mn-lt"/>
        <a:ea typeface="+mn-ea"/>
        <a:cs typeface="+mn-cs"/>
      </a:defRPr>
    </a:lvl3pPr>
    <a:lvl4pPr marL="1168878" algn="l" defTabSz="779252" rtl="0" eaLnBrk="1" latinLnBrk="0" hangingPunct="1">
      <a:defRPr sz="1000" kern="1200">
        <a:solidFill>
          <a:schemeClr val="tx1"/>
        </a:solidFill>
        <a:latin typeface="+mn-lt"/>
        <a:ea typeface="+mn-ea"/>
        <a:cs typeface="+mn-cs"/>
      </a:defRPr>
    </a:lvl4pPr>
    <a:lvl5pPr marL="1558503" algn="l" defTabSz="779252" rtl="0" eaLnBrk="1" latinLnBrk="0" hangingPunct="1">
      <a:defRPr sz="1000" kern="1200">
        <a:solidFill>
          <a:schemeClr val="tx1"/>
        </a:solidFill>
        <a:latin typeface="+mn-lt"/>
        <a:ea typeface="+mn-ea"/>
        <a:cs typeface="+mn-cs"/>
      </a:defRPr>
    </a:lvl5pPr>
    <a:lvl6pPr marL="1948129" algn="l" defTabSz="779252" rtl="0" eaLnBrk="1" latinLnBrk="0" hangingPunct="1">
      <a:defRPr sz="1000" kern="1200">
        <a:solidFill>
          <a:schemeClr val="tx1"/>
        </a:solidFill>
        <a:latin typeface="+mn-lt"/>
        <a:ea typeface="+mn-ea"/>
        <a:cs typeface="+mn-cs"/>
      </a:defRPr>
    </a:lvl6pPr>
    <a:lvl7pPr marL="2337755" algn="l" defTabSz="779252" rtl="0" eaLnBrk="1" latinLnBrk="0" hangingPunct="1">
      <a:defRPr sz="1000" kern="1200">
        <a:solidFill>
          <a:schemeClr val="tx1"/>
        </a:solidFill>
        <a:latin typeface="+mn-lt"/>
        <a:ea typeface="+mn-ea"/>
        <a:cs typeface="+mn-cs"/>
      </a:defRPr>
    </a:lvl7pPr>
    <a:lvl8pPr marL="2727381" algn="l" defTabSz="779252" rtl="0" eaLnBrk="1" latinLnBrk="0" hangingPunct="1">
      <a:defRPr sz="1000" kern="1200">
        <a:solidFill>
          <a:schemeClr val="tx1"/>
        </a:solidFill>
        <a:latin typeface="+mn-lt"/>
        <a:ea typeface="+mn-ea"/>
        <a:cs typeface="+mn-cs"/>
      </a:defRPr>
    </a:lvl8pPr>
    <a:lvl9pPr marL="3117007" algn="l" defTabSz="77925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r.wikipedia.org/wiki/Article_21_de_la_Constitution_de_la_Cinqui%C3%A8me_R%C3%A9publique_fran%C3%A7ais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b="0" i="0" u="none" strike="noStrike" kern="1200" baseline="0" dirty="0" smtClean="0">
                <a:solidFill>
                  <a:schemeClr val="tx1"/>
                </a:solidFill>
                <a:latin typeface="+mn-lt"/>
                <a:ea typeface="+mn-ea"/>
                <a:cs typeface="+mn-cs"/>
              </a:rPr>
              <a:t>Le retour de la </a:t>
            </a:r>
            <a:r>
              <a:rPr lang="fr-FR" sz="1000" b="0" i="1" u="none" strike="noStrike" kern="1200" baseline="0" dirty="0" smtClean="0">
                <a:solidFill>
                  <a:schemeClr val="tx1"/>
                </a:solidFill>
                <a:latin typeface="+mn-lt"/>
                <a:ea typeface="+mn-ea"/>
                <a:cs typeface="+mn-cs"/>
              </a:rPr>
              <a:t>force </a:t>
            </a:r>
            <a:r>
              <a:rPr lang="fr-FR" sz="1000" b="0" i="0" u="none" strike="noStrike" kern="1200" baseline="0" dirty="0" smtClean="0">
                <a:solidFill>
                  <a:schemeClr val="tx1"/>
                </a:solidFill>
                <a:latin typeface="+mn-lt"/>
                <a:ea typeface="+mn-ea"/>
                <a:cs typeface="+mn-cs"/>
              </a:rPr>
              <a:t>(conflits interétatiques possibles au voisinage de l’Europe), la contestation des normes internationales (prolifération), l’émergence de nouveaux milieux de lutte (Cyber, Espace, perceptions), les risques liés à la </a:t>
            </a:r>
            <a:r>
              <a:rPr lang="fr-FR" sz="1000" b="0" i="1" u="none" strike="noStrike" kern="1200" baseline="0" dirty="0" smtClean="0">
                <a:solidFill>
                  <a:schemeClr val="tx1"/>
                </a:solidFill>
                <a:latin typeface="+mn-lt"/>
                <a:ea typeface="+mn-ea"/>
                <a:cs typeface="+mn-cs"/>
              </a:rPr>
              <a:t>faiblesse </a:t>
            </a:r>
            <a:r>
              <a:rPr lang="fr-FR" sz="1000" b="0" i="0" u="none" strike="noStrike" kern="1200" baseline="0" dirty="0" smtClean="0">
                <a:solidFill>
                  <a:schemeClr val="tx1"/>
                </a:solidFill>
                <a:latin typeface="+mn-lt"/>
                <a:ea typeface="+mn-ea"/>
                <a:cs typeface="+mn-cs"/>
              </a:rPr>
              <a:t>(crises cumulatives), les ruptures technologiques et le terrorisme international concourent durablement au rapprochement et au durcissement des menaces : "</a:t>
            </a:r>
            <a:r>
              <a:rPr lang="fr-FR" sz="1000" b="0" i="1" u="none" strike="noStrike" kern="1200" baseline="0" dirty="0" smtClean="0">
                <a:solidFill>
                  <a:schemeClr val="tx1"/>
                </a:solidFill>
                <a:latin typeface="+mn-lt"/>
                <a:ea typeface="+mn-ea"/>
                <a:cs typeface="+mn-cs"/>
              </a:rPr>
              <a:t>la France et l’Europe se trouvent désormais directement exposées</a:t>
            </a:r>
            <a:r>
              <a:rPr lang="fr-FR" sz="1000" b="0" i="0" u="none" strike="noStrike" kern="1200" baseline="0" dirty="0" smtClean="0">
                <a:solidFill>
                  <a:schemeClr val="tx1"/>
                </a:solidFill>
                <a:latin typeface="+mn-lt"/>
                <a:ea typeface="+mn-ea"/>
                <a:cs typeface="+mn-cs"/>
              </a:rPr>
              <a:t>«  (Emmanuel MACRON, préface de la revue stratégique).</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2</a:t>
            </a:fld>
            <a:endParaRPr lang="fr-FR" dirty="0"/>
          </a:p>
        </p:txBody>
      </p:sp>
    </p:spTree>
    <p:extLst>
      <p:ext uri="{BB962C8B-B14F-4D97-AF65-F5344CB8AC3E}">
        <p14:creationId xmlns:p14="http://schemas.microsoft.com/office/powerpoint/2010/main" val="931707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Sous l'autorité du Président de la République et du gouvernement, et sous réserve des dispositions particulières relatives à la dissuasion, le CEMA est responsable de l’emploi des forces et assure le commandement des opérations militaires.</a:t>
            </a:r>
          </a:p>
          <a:p>
            <a:endParaRPr lang="fr-FR" dirty="0" smtClean="0"/>
          </a:p>
          <a:p>
            <a:r>
              <a:rPr lang="fr-FR" dirty="0" smtClean="0"/>
              <a:t>Il est le conseiller militaire du Gouvernement. Il est responsable :</a:t>
            </a:r>
          </a:p>
          <a:p>
            <a:r>
              <a:rPr lang="fr-FR" dirty="0" smtClean="0"/>
              <a:t>- De l'organisation interarmées et de l'organisation générale des armées.</a:t>
            </a:r>
          </a:p>
          <a:p>
            <a:r>
              <a:rPr lang="fr-FR" dirty="0" smtClean="0"/>
              <a:t>- De l'expression du besoin en matière de ressources humaines civiles et militaires des armées et des organismes interarmées.</a:t>
            </a:r>
          </a:p>
          <a:p>
            <a:r>
              <a:rPr lang="fr-FR" dirty="0" smtClean="0"/>
              <a:t>- De la condition militaire et du moral des armées et organismes interarmées.</a:t>
            </a:r>
          </a:p>
          <a:p>
            <a:pPr marL="0" indent="0">
              <a:buFontTx/>
              <a:buNone/>
            </a:pPr>
            <a:r>
              <a:rPr lang="fr-FR" dirty="0" smtClean="0"/>
              <a:t>- De la définition du format d'ensemble des armées et de leur cohérence capacitaire.</a:t>
            </a:r>
          </a:p>
          <a:p>
            <a:pPr marL="0" indent="0">
              <a:buFontTx/>
              <a:buNone/>
            </a:pPr>
            <a:r>
              <a:rPr lang="fr-FR" dirty="0" smtClean="0"/>
              <a:t>- Du soutien des armées. </a:t>
            </a:r>
          </a:p>
          <a:p>
            <a:pPr marL="0" indent="0">
              <a:buFontTx/>
              <a:buNone/>
            </a:pPr>
            <a:r>
              <a:rPr lang="fr-FR" dirty="0" smtClean="0"/>
              <a:t>- Du renseignement d'intérêt militaire. </a:t>
            </a:r>
          </a:p>
          <a:p>
            <a:pPr marL="0" indent="0">
              <a:buFontTx/>
              <a:buNone/>
            </a:pPr>
            <a:r>
              <a:rPr lang="fr-FR" dirty="0" smtClean="0"/>
              <a:t>- Des relations internationales militaires. </a:t>
            </a:r>
          </a:p>
          <a:p>
            <a:pPr marL="0" indent="0">
              <a:buFontTx/>
              <a:buNone/>
            </a:pPr>
            <a:endParaRPr lang="fr-FR" dirty="0" smtClean="0"/>
          </a:p>
          <a:p>
            <a:pPr marL="0" indent="0">
              <a:buFontTx/>
              <a:buNone/>
            </a:pPr>
            <a:r>
              <a:rPr lang="fr-FR" dirty="0" smtClean="0"/>
              <a:t>Il a autorité notamment autorité</a:t>
            </a:r>
            <a:r>
              <a:rPr lang="fr-FR" baseline="0" dirty="0" smtClean="0"/>
              <a:t> sur l</a:t>
            </a:r>
            <a:r>
              <a:rPr lang="fr-FR" dirty="0" smtClean="0"/>
              <a:t>es chefs d’état-major de chacune des trois armées.</a:t>
            </a:r>
          </a:p>
          <a:p>
            <a:r>
              <a:rPr lang="fr-FR" dirty="0" smtClean="0"/>
              <a:t>Il dispose pour cela d’un état-major des armées placé sous les ordres d’un officier général, major général des armées, et d’autorités et d’organismes interarmées relevant directement de son autorité.</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12</a:t>
            </a:fld>
            <a:endParaRPr lang="fr-FR" dirty="0"/>
          </a:p>
        </p:txBody>
      </p:sp>
    </p:spTree>
    <p:extLst>
      <p:ext uri="{BB962C8B-B14F-4D97-AF65-F5344CB8AC3E}">
        <p14:creationId xmlns:p14="http://schemas.microsoft.com/office/powerpoint/2010/main" val="3548145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direction générale de l'armement (DGA) a pour mission :</a:t>
            </a:r>
          </a:p>
          <a:p>
            <a:pPr marL="171450" indent="-171450">
              <a:buFont typeface="Arial" panose="020B0604020202020204" pitchFamily="34" charset="0"/>
              <a:buChar char="•"/>
            </a:pPr>
            <a:r>
              <a:rPr lang="fr-FR" dirty="0" smtClean="0"/>
              <a:t>d'équiper les forces armées,</a:t>
            </a:r>
          </a:p>
          <a:p>
            <a:pPr marL="171450" indent="-171450">
              <a:buFont typeface="Arial" panose="020B0604020202020204" pitchFamily="34" charset="0"/>
              <a:buChar char="•"/>
            </a:pPr>
            <a:r>
              <a:rPr lang="fr-FR" dirty="0" smtClean="0"/>
              <a:t>de préparer le futur des systèmes de défense,</a:t>
            </a:r>
          </a:p>
          <a:p>
            <a:pPr marL="171450" indent="-171450">
              <a:buFont typeface="Arial" panose="020B0604020202020204" pitchFamily="34" charset="0"/>
              <a:buChar char="•"/>
            </a:pPr>
            <a:r>
              <a:rPr lang="fr-FR" dirty="0" smtClean="0"/>
              <a:t>de promouvoir les exportations d'armement.</a:t>
            </a:r>
          </a:p>
          <a:p>
            <a:pPr marL="0" indent="0">
              <a:buFont typeface="Arial" panose="020B0604020202020204" pitchFamily="34" charset="0"/>
              <a:buNone/>
            </a:pPr>
            <a:endParaRPr lang="fr-FR" dirty="0" smtClean="0"/>
          </a:p>
          <a:p>
            <a:r>
              <a:rPr lang="fr-FR" sz="1000" kern="1200" dirty="0" smtClean="0">
                <a:solidFill>
                  <a:schemeClr val="tx1"/>
                </a:solidFill>
                <a:effectLst/>
                <a:latin typeface="+mn-lt"/>
                <a:ea typeface="+mn-ea"/>
                <a:cs typeface="+mn-cs"/>
              </a:rPr>
              <a:t>1</a:t>
            </a:r>
            <a:r>
              <a:rPr lang="fr-FR" sz="1000" kern="1200" baseline="30000" dirty="0" smtClean="0">
                <a:solidFill>
                  <a:schemeClr val="tx1"/>
                </a:solidFill>
                <a:effectLst/>
                <a:latin typeface="+mn-lt"/>
                <a:ea typeface="+mn-ea"/>
                <a:cs typeface="+mn-cs"/>
              </a:rPr>
              <a:t>er</a:t>
            </a:r>
            <a:r>
              <a:rPr lang="fr-FR" sz="1000" kern="1200" dirty="0" smtClean="0">
                <a:solidFill>
                  <a:schemeClr val="tx1"/>
                </a:solidFill>
                <a:effectLst/>
                <a:latin typeface="+mn-lt"/>
                <a:ea typeface="+mn-ea"/>
                <a:cs typeface="+mn-cs"/>
              </a:rPr>
              <a:t> investisseur</a:t>
            </a:r>
            <a:r>
              <a:rPr lang="fr-FR" sz="1000" kern="1200" baseline="0" dirty="0" smtClean="0">
                <a:solidFill>
                  <a:schemeClr val="tx1"/>
                </a:solidFill>
                <a:effectLst/>
                <a:latin typeface="+mn-lt"/>
                <a:ea typeface="+mn-ea"/>
                <a:cs typeface="+mn-cs"/>
              </a:rPr>
              <a:t> de l’</a:t>
            </a:r>
            <a:r>
              <a:rPr lang="fr-FR" sz="1000" kern="1200" dirty="0" smtClean="0">
                <a:solidFill>
                  <a:schemeClr val="tx1"/>
                </a:solidFill>
                <a:effectLst/>
                <a:latin typeface="+mn-lt"/>
                <a:ea typeface="+mn-ea"/>
                <a:cs typeface="+mn-cs"/>
              </a:rPr>
              <a:t>État</a:t>
            </a:r>
            <a:r>
              <a:rPr lang="fr-FR" sz="1000" kern="1200" baseline="0" dirty="0" smtClean="0">
                <a:solidFill>
                  <a:schemeClr val="tx1"/>
                </a:solidFill>
                <a:effectLst/>
                <a:latin typeface="+mn-lt"/>
                <a:ea typeface="+mn-ea"/>
                <a:cs typeface="+mn-cs"/>
              </a:rPr>
              <a:t> : </a:t>
            </a:r>
            <a:r>
              <a:rPr lang="fr-FR" sz="1000" kern="1200" dirty="0" smtClean="0">
                <a:solidFill>
                  <a:schemeClr val="tx1"/>
                </a:solidFill>
                <a:effectLst/>
                <a:latin typeface="+mn-lt"/>
                <a:ea typeface="+mn-ea"/>
                <a:cs typeface="+mn-cs"/>
              </a:rPr>
              <a:t>8,7 Mds € soit 81% des investissements de l’État en 2017.</a:t>
            </a:r>
          </a:p>
          <a:p>
            <a:endParaRPr lang="fr-FR" sz="1000" kern="1200" dirty="0" smtClean="0">
              <a:solidFill>
                <a:schemeClr val="tx1"/>
              </a:solidFill>
              <a:effectLst/>
              <a:latin typeface="+mn-lt"/>
              <a:ea typeface="+mn-ea"/>
              <a:cs typeface="+mn-cs"/>
            </a:endParaRPr>
          </a:p>
          <a:p>
            <a:pPr marL="0" indent="0">
              <a:buFont typeface="Arial" panose="020B0604020202020204" pitchFamily="34" charset="0"/>
              <a:buNone/>
            </a:pP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13</a:t>
            </a:fld>
            <a:endParaRPr lang="fr-FR" dirty="0"/>
          </a:p>
        </p:txBody>
      </p:sp>
    </p:spTree>
    <p:extLst>
      <p:ext uri="{BB962C8B-B14F-4D97-AF65-F5344CB8AC3E}">
        <p14:creationId xmlns:p14="http://schemas.microsoft.com/office/powerpoint/2010/main" val="13215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secrétaire général pour l’administration assiste le ministre dans tous les domaines de l’administration générale du ministère, notamment en matière budgétaire,  financière, juridique, patrimoniale, immobilière, de ressources humaines et de lien armées-nation. </a:t>
            </a:r>
          </a:p>
          <a:p>
            <a:endParaRPr lang="fr-FR" dirty="0" smtClean="0"/>
          </a:p>
          <a:p>
            <a:r>
              <a:rPr lang="fr-FR" dirty="0" smtClean="0"/>
              <a:t>Il est pleinement acteur de la gouvernance ministérielle. Il participe avec les deux autres grands subordonnés, le chef du Contrôle général des armées et de directeur général des relations internationales et de la stratégie, aux instances de gouvernance présidées par le ministre : le comité exécutif ministériel (COMEX ) et le comité ministériel d’investissement (CMI).</a:t>
            </a:r>
          </a:p>
          <a:p>
            <a:r>
              <a:rPr lang="fr-FR" dirty="0" smtClean="0"/>
              <a:t>Responsable de la modernisation de l’administration du ministère, le secrétaire général participe aux réunions des secrétaires généraux présidées par le secrétaire général du gouvernement (SGG) et il préside le comité ministériel pour la modernisation de l’administration (CM2A). Il est le garant de la manœuvre d’ensemble des réformes du ministère par rapport à la réforme de l’Etat. </a:t>
            </a:r>
          </a:p>
          <a:p>
            <a:r>
              <a:rPr lang="fr-FR" dirty="0" smtClean="0"/>
              <a:t>Le secrétaire général exerce également la présidence ou la tutelle par délégation d’un certain nombre d’organismes et d’établissements publics qui participent à la mise en œuvre des politiques du ministère. </a:t>
            </a:r>
            <a:endParaRPr lang="fr-FR" sz="10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14</a:t>
            </a:fld>
            <a:endParaRPr lang="fr-FR" dirty="0"/>
          </a:p>
        </p:txBody>
      </p:sp>
    </p:spTree>
    <p:extLst>
      <p:ext uri="{BB962C8B-B14F-4D97-AF65-F5344CB8AC3E}">
        <p14:creationId xmlns:p14="http://schemas.microsoft.com/office/powerpoint/2010/main" val="153637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kern="1200" dirty="0" smtClean="0">
                <a:solidFill>
                  <a:schemeClr val="tx1"/>
                </a:solidFill>
                <a:effectLst/>
                <a:latin typeface="+mn-lt"/>
                <a:ea typeface="+mn-ea"/>
                <a:cs typeface="+mn-cs"/>
              </a:rPr>
              <a:t>Tout en assurant une posture de protection terrestre pérennisée, l’armée de Terre doit consolider sa supériorité opérationnelle face à des ennemis potentiels désormais capables d’allier le nombre à la technologie.</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Les forces aéroterrestres s’appuieront sur une Force opérationnelle terrestre (FOT) de 77 000 hommes, déployable à l’extérieur comme sur le territoire national. Elles seront composées de soldats entraînés et aguerris, disposant de véhicules et d’hélicoptères de quatrième génération mieux protégés et connectés, aptes à mener un combat s’appuyant sur une information fiable, partagée et actualisée en temps quasi réel dans un combat collaboratif </a:t>
            </a:r>
          </a:p>
          <a:p>
            <a:r>
              <a:rPr lang="fr-FR" sz="1000" kern="1200" dirty="0" smtClean="0">
                <a:solidFill>
                  <a:schemeClr val="tx1"/>
                </a:solidFill>
                <a:effectLst/>
                <a:latin typeface="+mn-lt"/>
                <a:ea typeface="+mn-ea"/>
                <a:cs typeface="+mn-cs"/>
              </a:rPr>
              <a:t>interarmées. Ce système aéroterrestre se devra d’être évolutif par nature, incorporant continuellement des innovations.</a:t>
            </a:r>
          </a:p>
          <a:p>
            <a:endParaRPr lang="fr-FR" sz="1000" kern="1200" dirty="0" smtClean="0">
              <a:solidFill>
                <a:schemeClr val="tx1"/>
              </a:solidFill>
              <a:effectLst/>
              <a:latin typeface="+mn-lt"/>
              <a:ea typeface="+mn-ea"/>
              <a:cs typeface="+mn-cs"/>
            </a:endParaRPr>
          </a:p>
          <a:p>
            <a:r>
              <a:rPr lang="fr-FR" dirty="0" smtClean="0"/>
              <a:t>L’armée de Terre est une institution qui regroupe plus de 400 spécialités et offre de réelles possibilités d'évolution et de promotion sociale : ainsi, par exemple, 70 % des sous-officiers sont issus des militaires du rang et près de 70 % des officiers ont été sous-officiers.</a:t>
            </a:r>
          </a:p>
          <a:p>
            <a:endParaRPr lang="fr-FR" sz="1000" kern="1200" dirty="0" smtClean="0">
              <a:solidFill>
                <a:schemeClr val="tx1"/>
              </a:solidFill>
              <a:effectLst/>
              <a:latin typeface="+mn-lt"/>
              <a:ea typeface="+mn-ea"/>
              <a:cs typeface="+mn-cs"/>
            </a:endParaRP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Fin 2025, les forces terrestres disposeront ainsi au total, notamment, de :</a:t>
            </a:r>
          </a:p>
          <a:p>
            <a:r>
              <a:rPr lang="fr-FR" sz="1000" kern="1200" dirty="0" smtClean="0">
                <a:solidFill>
                  <a:schemeClr val="tx1"/>
                </a:solidFill>
                <a:effectLst/>
                <a:latin typeface="+mn-lt"/>
                <a:ea typeface="+mn-ea"/>
                <a:cs typeface="+mn-cs"/>
              </a:rPr>
              <a:t>- 200 chars de combat Leclerc dont 122 rénovés,</a:t>
            </a:r>
          </a:p>
          <a:p>
            <a:r>
              <a:rPr lang="fr-FR" sz="1000" kern="1200" dirty="0" smtClean="0">
                <a:solidFill>
                  <a:schemeClr val="tx1"/>
                </a:solidFill>
                <a:effectLst/>
                <a:latin typeface="+mn-lt"/>
                <a:ea typeface="+mn-ea"/>
                <a:cs typeface="+mn-cs"/>
              </a:rPr>
              <a:t>- 300 blindés médians (Jaguar et AMX 10RC),</a:t>
            </a:r>
          </a:p>
          <a:p>
            <a:r>
              <a:rPr lang="fr-FR" sz="1000" kern="1200" dirty="0" smtClean="0">
                <a:solidFill>
                  <a:schemeClr val="tx1"/>
                </a:solidFill>
                <a:effectLst/>
                <a:latin typeface="+mn-lt"/>
                <a:ea typeface="+mn-ea"/>
                <a:cs typeface="+mn-cs"/>
              </a:rPr>
              <a:t>- 3 599 véhicules blindés modulaires et de combat (VAB, VBCI, </a:t>
            </a:r>
          </a:p>
          <a:p>
            <a:r>
              <a:rPr lang="fr-FR" sz="1000" kern="1200" dirty="0" smtClean="0">
                <a:solidFill>
                  <a:schemeClr val="tx1"/>
                </a:solidFill>
                <a:effectLst/>
                <a:latin typeface="+mn-lt"/>
                <a:ea typeface="+mn-ea"/>
                <a:cs typeface="+mn-cs"/>
              </a:rPr>
              <a:t>Griffon, VBMR léger),</a:t>
            </a:r>
          </a:p>
          <a:p>
            <a:r>
              <a:rPr lang="fr-FR" sz="1000" kern="1200" dirty="0" smtClean="0">
                <a:solidFill>
                  <a:schemeClr val="tx1"/>
                </a:solidFill>
                <a:effectLst/>
                <a:latin typeface="+mn-lt"/>
                <a:ea typeface="+mn-ea"/>
                <a:cs typeface="+mn-cs"/>
              </a:rPr>
              <a:t>- 7 000 véhicules de mobilité tactique et logistique,</a:t>
            </a:r>
          </a:p>
          <a:p>
            <a:r>
              <a:rPr lang="fr-FR" sz="1000" kern="1200" dirty="0" smtClean="0">
                <a:solidFill>
                  <a:schemeClr val="tx1"/>
                </a:solidFill>
                <a:effectLst/>
                <a:latin typeface="+mn-lt"/>
                <a:ea typeface="+mn-ea"/>
                <a:cs typeface="+mn-cs"/>
              </a:rPr>
              <a:t>- 147 hélicoptères de reconnaissance et d’attaque (dont 67 </a:t>
            </a:r>
          </a:p>
          <a:p>
            <a:r>
              <a:rPr lang="fr-FR" sz="1000" kern="1200" dirty="0" smtClean="0">
                <a:solidFill>
                  <a:schemeClr val="tx1"/>
                </a:solidFill>
                <a:effectLst/>
                <a:latin typeface="+mn-lt"/>
                <a:ea typeface="+mn-ea"/>
                <a:cs typeface="+mn-cs"/>
              </a:rPr>
              <a:t>Tigre),</a:t>
            </a:r>
          </a:p>
          <a:p>
            <a:r>
              <a:rPr lang="fr-FR" sz="1000" kern="1200" dirty="0" smtClean="0">
                <a:solidFill>
                  <a:schemeClr val="tx1"/>
                </a:solidFill>
                <a:effectLst/>
                <a:latin typeface="+mn-lt"/>
                <a:ea typeface="+mn-ea"/>
                <a:cs typeface="+mn-cs"/>
              </a:rPr>
              <a:t>- 115 hélicoptères de manœuvre (dont 70 NH 90 et 8 CARACAL),</a:t>
            </a:r>
          </a:p>
          <a:p>
            <a:r>
              <a:rPr lang="fr-FR" sz="1000" kern="1200" dirty="0" smtClean="0">
                <a:solidFill>
                  <a:schemeClr val="tx1"/>
                </a:solidFill>
                <a:effectLst/>
                <a:latin typeface="+mn-lt"/>
                <a:ea typeface="+mn-ea"/>
                <a:cs typeface="+mn-cs"/>
              </a:rPr>
              <a:t>- 109 canons de 155 mm CAESAR (les canons AUF1 étant peu à </a:t>
            </a:r>
          </a:p>
          <a:p>
            <a:r>
              <a:rPr lang="fr-FR" sz="1000" kern="1200" dirty="0" smtClean="0">
                <a:solidFill>
                  <a:schemeClr val="tx1"/>
                </a:solidFill>
                <a:effectLst/>
                <a:latin typeface="+mn-lt"/>
                <a:ea typeface="+mn-ea"/>
                <a:cs typeface="+mn-cs"/>
              </a:rPr>
              <a:t>peu retirés du service),</a:t>
            </a:r>
          </a:p>
          <a:p>
            <a:r>
              <a:rPr lang="fr-FR" sz="1000" kern="1200" dirty="0" smtClean="0">
                <a:solidFill>
                  <a:schemeClr val="tx1"/>
                </a:solidFill>
                <a:effectLst/>
                <a:latin typeface="+mn-lt"/>
                <a:ea typeface="+mn-ea"/>
                <a:cs typeface="+mn-cs"/>
              </a:rPr>
              <a:t>- 13 systèmes de Lance-roquettes unitaire (LRU),</a:t>
            </a:r>
          </a:p>
          <a:p>
            <a:r>
              <a:rPr lang="fr-FR" sz="1000" kern="1200" dirty="0" smtClean="0">
                <a:solidFill>
                  <a:schemeClr val="tx1"/>
                </a:solidFill>
                <a:effectLst/>
                <a:latin typeface="+mn-lt"/>
                <a:ea typeface="+mn-ea"/>
                <a:cs typeface="+mn-cs"/>
              </a:rPr>
              <a:t>- une vingtaine de drones tactiques.</a:t>
            </a:r>
          </a:p>
          <a:p>
            <a:r>
              <a:rPr lang="fr-FR" sz="1000" kern="1200" dirty="0" smtClean="0">
                <a:solidFill>
                  <a:schemeClr val="tx1"/>
                </a:solidFill>
                <a:effectLst/>
                <a:latin typeface="+mn-lt"/>
                <a:ea typeface="+mn-ea"/>
                <a:cs typeface="+mn-cs"/>
              </a:rPr>
              <a:t>En 2025, la moitié du segment médian Scorpion aura ainsi été livrée.</a:t>
            </a:r>
          </a:p>
          <a:p>
            <a:endParaRPr lang="fr-FR" sz="1000" kern="1200" dirty="0" smtClean="0">
              <a:solidFill>
                <a:schemeClr val="tx1"/>
              </a:solidFill>
              <a:effectLst/>
              <a:latin typeface="+mn-lt"/>
              <a:ea typeface="+mn-ea"/>
              <a:cs typeface="+mn-cs"/>
            </a:endParaRPr>
          </a:p>
          <a:p>
            <a:endParaRPr lang="fr-FR" sz="10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15</a:t>
            </a:fld>
            <a:endParaRPr lang="fr-FR" dirty="0"/>
          </a:p>
        </p:txBody>
      </p:sp>
    </p:spTree>
    <p:extLst>
      <p:ext uri="{BB962C8B-B14F-4D97-AF65-F5344CB8AC3E}">
        <p14:creationId xmlns:p14="http://schemas.microsoft.com/office/powerpoint/2010/main" val="2264770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Armée d’emploi, l’armée de Terre est ainsi largement engagée en opération, avec près de 25 000 soldats déployés en permanence sur et hors du territoire national, dans des missions de natures variées, agissant sur tout le spectre des actions militaires.</a:t>
            </a:r>
          </a:p>
          <a:p>
            <a:r>
              <a:rPr lang="fr-FR" dirty="0" smtClean="0"/>
              <a:t>Professionnelle depuis 20 ans, elle a acquis une maturité et une identité  forte sur lesquels elle peut aujourd’hui capitaliser pour se transformer.</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16</a:t>
            </a:fld>
            <a:endParaRPr lang="fr-FR" dirty="0"/>
          </a:p>
        </p:txBody>
      </p:sp>
    </p:spTree>
    <p:extLst>
      <p:ext uri="{BB962C8B-B14F-4D97-AF65-F5344CB8AC3E}">
        <p14:creationId xmlns:p14="http://schemas.microsoft.com/office/powerpoint/2010/main" val="1262145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marR="0" indent="0" algn="l" defTabSz="779252" rtl="0" eaLnBrk="1" fontAlgn="auto" latinLnBrk="0" hangingPunct="1">
              <a:lnSpc>
                <a:spcPct val="100000"/>
              </a:lnSpc>
              <a:spcBef>
                <a:spcPts val="0"/>
              </a:spcBef>
              <a:spcAft>
                <a:spcPts val="0"/>
              </a:spcAft>
              <a:buClrTx/>
              <a:buSzTx/>
              <a:buFontTx/>
              <a:buNone/>
              <a:tabLst/>
              <a:defRPr/>
            </a:pPr>
            <a:r>
              <a:rPr lang="fr-FR" sz="1000" kern="1200" dirty="0" smtClean="0">
                <a:solidFill>
                  <a:schemeClr val="tx1"/>
                </a:solidFill>
                <a:effectLst/>
                <a:latin typeface="+mn-lt"/>
                <a:ea typeface="+mn-ea"/>
                <a:cs typeface="+mn-cs"/>
              </a:rPr>
              <a:t>La LPM 2019-2025 prévoit une profonde transformation et une modernisation des équipements destinés à l’armée de Terre, avec, entre autres, les premières livraisons du programme SCORPION. Elles vont être accélérées sur la période et le rythme sera soutenu en fin de LPM.</a:t>
            </a:r>
          </a:p>
          <a:p>
            <a:endParaRPr lang="fr-FR" dirty="0" smtClean="0"/>
          </a:p>
          <a:p>
            <a:r>
              <a:rPr lang="fr-FR" sz="1000" kern="1200" dirty="0" smtClean="0">
                <a:solidFill>
                  <a:schemeClr val="tx1"/>
                </a:solidFill>
                <a:effectLst/>
                <a:latin typeface="+mn-lt"/>
                <a:ea typeface="+mn-ea"/>
                <a:cs typeface="+mn-cs"/>
              </a:rPr>
              <a:t>Fin 2025, les forces terrestres disposeront ainsi au total, notamment, de :</a:t>
            </a:r>
          </a:p>
          <a:p>
            <a:r>
              <a:rPr lang="fr-FR" sz="1000" kern="1200" dirty="0" smtClean="0">
                <a:solidFill>
                  <a:schemeClr val="tx1"/>
                </a:solidFill>
                <a:effectLst/>
                <a:latin typeface="+mn-lt"/>
                <a:ea typeface="+mn-ea"/>
                <a:cs typeface="+mn-cs"/>
              </a:rPr>
              <a:t>- 200 chars de combat Leclerc dont 122 rénovés,</a:t>
            </a:r>
          </a:p>
          <a:p>
            <a:r>
              <a:rPr lang="fr-FR" sz="1000" kern="1200" dirty="0" smtClean="0">
                <a:solidFill>
                  <a:schemeClr val="tx1"/>
                </a:solidFill>
                <a:effectLst/>
                <a:latin typeface="+mn-lt"/>
                <a:ea typeface="+mn-ea"/>
                <a:cs typeface="+mn-cs"/>
              </a:rPr>
              <a:t>- 300 blindés médians (Jaguar et AMX 10RC),</a:t>
            </a:r>
          </a:p>
          <a:p>
            <a:r>
              <a:rPr lang="fr-FR" sz="1000" kern="1200" dirty="0" smtClean="0">
                <a:solidFill>
                  <a:schemeClr val="tx1"/>
                </a:solidFill>
                <a:effectLst/>
                <a:latin typeface="+mn-lt"/>
                <a:ea typeface="+mn-ea"/>
                <a:cs typeface="+mn-cs"/>
              </a:rPr>
              <a:t>- 3 599 véhicules blindés modulaires et de combat (VAB, VBCI, </a:t>
            </a:r>
          </a:p>
          <a:p>
            <a:r>
              <a:rPr lang="fr-FR" sz="1000" kern="1200" dirty="0" smtClean="0">
                <a:solidFill>
                  <a:schemeClr val="tx1"/>
                </a:solidFill>
                <a:effectLst/>
                <a:latin typeface="+mn-lt"/>
                <a:ea typeface="+mn-ea"/>
                <a:cs typeface="+mn-cs"/>
              </a:rPr>
              <a:t>Griffon, VBMR léger),</a:t>
            </a:r>
          </a:p>
          <a:p>
            <a:r>
              <a:rPr lang="fr-FR" sz="1000" kern="1200" dirty="0" smtClean="0">
                <a:solidFill>
                  <a:schemeClr val="tx1"/>
                </a:solidFill>
                <a:effectLst/>
                <a:latin typeface="+mn-lt"/>
                <a:ea typeface="+mn-ea"/>
                <a:cs typeface="+mn-cs"/>
              </a:rPr>
              <a:t>- 7 000 véhicules de mobilité tactique et logistique,</a:t>
            </a:r>
          </a:p>
          <a:p>
            <a:r>
              <a:rPr lang="fr-FR" sz="1000" kern="1200" dirty="0" smtClean="0">
                <a:solidFill>
                  <a:schemeClr val="tx1"/>
                </a:solidFill>
                <a:effectLst/>
                <a:latin typeface="+mn-lt"/>
                <a:ea typeface="+mn-ea"/>
                <a:cs typeface="+mn-cs"/>
              </a:rPr>
              <a:t>- 147 hélicoptères de reconnaissance et d’attaque (dont 67 </a:t>
            </a:r>
          </a:p>
          <a:p>
            <a:r>
              <a:rPr lang="fr-FR" sz="1000" kern="1200" dirty="0" smtClean="0">
                <a:solidFill>
                  <a:schemeClr val="tx1"/>
                </a:solidFill>
                <a:effectLst/>
                <a:latin typeface="+mn-lt"/>
                <a:ea typeface="+mn-ea"/>
                <a:cs typeface="+mn-cs"/>
              </a:rPr>
              <a:t>Tigre),</a:t>
            </a:r>
          </a:p>
          <a:p>
            <a:r>
              <a:rPr lang="fr-FR" sz="1000" kern="1200" dirty="0" smtClean="0">
                <a:solidFill>
                  <a:schemeClr val="tx1"/>
                </a:solidFill>
                <a:effectLst/>
                <a:latin typeface="+mn-lt"/>
                <a:ea typeface="+mn-ea"/>
                <a:cs typeface="+mn-cs"/>
              </a:rPr>
              <a:t>- 115 hélicoptères de manœuvre (dont 70 NH 90 et 8 CARACAL),</a:t>
            </a:r>
          </a:p>
          <a:p>
            <a:r>
              <a:rPr lang="fr-FR" sz="1000" kern="1200" dirty="0" smtClean="0">
                <a:solidFill>
                  <a:schemeClr val="tx1"/>
                </a:solidFill>
                <a:effectLst/>
                <a:latin typeface="+mn-lt"/>
                <a:ea typeface="+mn-ea"/>
                <a:cs typeface="+mn-cs"/>
              </a:rPr>
              <a:t>- 109 canons de 155 mm CAESAR (les canons AUF1 étant peu à </a:t>
            </a:r>
          </a:p>
          <a:p>
            <a:r>
              <a:rPr lang="fr-FR" sz="1000" kern="1200" dirty="0" smtClean="0">
                <a:solidFill>
                  <a:schemeClr val="tx1"/>
                </a:solidFill>
                <a:effectLst/>
                <a:latin typeface="+mn-lt"/>
                <a:ea typeface="+mn-ea"/>
                <a:cs typeface="+mn-cs"/>
              </a:rPr>
              <a:t>peu retirés du service),</a:t>
            </a:r>
          </a:p>
          <a:p>
            <a:r>
              <a:rPr lang="fr-FR" sz="1000" kern="1200" dirty="0" smtClean="0">
                <a:solidFill>
                  <a:schemeClr val="tx1"/>
                </a:solidFill>
                <a:effectLst/>
                <a:latin typeface="+mn-lt"/>
                <a:ea typeface="+mn-ea"/>
                <a:cs typeface="+mn-cs"/>
              </a:rPr>
              <a:t>- 13 systèmes de Lance-roquettes unitaire (LRU),</a:t>
            </a:r>
          </a:p>
          <a:p>
            <a:r>
              <a:rPr lang="fr-FR" sz="1000" kern="1200" dirty="0" smtClean="0">
                <a:solidFill>
                  <a:schemeClr val="tx1"/>
                </a:solidFill>
                <a:effectLst/>
                <a:latin typeface="+mn-lt"/>
                <a:ea typeface="+mn-ea"/>
                <a:cs typeface="+mn-cs"/>
              </a:rPr>
              <a:t>- une vingtaine de drones tactiques.</a:t>
            </a:r>
          </a:p>
          <a:p>
            <a:r>
              <a:rPr lang="fr-FR" sz="1000" kern="1200" dirty="0" smtClean="0">
                <a:solidFill>
                  <a:schemeClr val="tx1"/>
                </a:solidFill>
                <a:effectLst/>
                <a:latin typeface="+mn-lt"/>
                <a:ea typeface="+mn-ea"/>
                <a:cs typeface="+mn-cs"/>
              </a:rPr>
              <a:t>En 2025, la moitié du segment médian Scorpion aura ainsi été livrée.</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17</a:t>
            </a:fld>
            <a:endParaRPr lang="fr-FR" dirty="0"/>
          </a:p>
        </p:txBody>
      </p:sp>
    </p:spTree>
    <p:extLst>
      <p:ext uri="{BB962C8B-B14F-4D97-AF65-F5344CB8AC3E}">
        <p14:creationId xmlns:p14="http://schemas.microsoft.com/office/powerpoint/2010/main" val="296905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dirty="0" smtClean="0"/>
              <a:t>L'armée de l'air met à profit quotidiennement ses ressources dans la pluralité des missions qui la mobilisent. La maîtrise de la troisième dimension correspond au domaine privilégié de l'action de l'armée de l'air. </a:t>
            </a:r>
          </a:p>
          <a:p>
            <a:pPr eaLnBrk="1" hangingPunct="1">
              <a:spcBef>
                <a:spcPct val="0"/>
              </a:spcBef>
            </a:pPr>
            <a:endParaRPr lang="fr-FR" altLang="fr-FR" dirty="0" smtClean="0"/>
          </a:p>
          <a:p>
            <a:pPr eaLnBrk="1" hangingPunct="1">
              <a:spcBef>
                <a:spcPct val="0"/>
              </a:spcBef>
            </a:pPr>
            <a:r>
              <a:rPr lang="fr-FR" altLang="fr-FR" dirty="0" smtClean="0"/>
              <a:t>Le fonctionnement de l’armée de l’air repose sur le réseau des</a:t>
            </a:r>
            <a:r>
              <a:rPr lang="fr-FR" altLang="fr-FR" baseline="0" dirty="0" smtClean="0"/>
              <a:t> bases aériennes. L’interdépendance et la complémentarité de chacune d’entre elles permet de rationnaliser au mieux l’utilisation des moyens. </a:t>
            </a:r>
          </a:p>
          <a:p>
            <a:pPr eaLnBrk="1" hangingPunct="1">
              <a:spcBef>
                <a:spcPct val="0"/>
              </a:spcBef>
            </a:pPr>
            <a:r>
              <a:rPr lang="fr-FR" altLang="fr-FR" dirty="0" smtClean="0"/>
              <a:t>La base aérienne</a:t>
            </a:r>
            <a:r>
              <a:rPr lang="fr-FR" altLang="fr-FR" baseline="0" dirty="0" smtClean="0"/>
              <a:t> est le lieu à partir duquel sont prépares et exécutées les missions opérationnelles de l’armée de l’air, qu’elles soient permanentes ou temporaires. Afin de garantir la continuité de leur exécution, elle est dotée d’une capacité de veille et d’accueil. </a:t>
            </a:r>
          </a:p>
          <a:p>
            <a:pPr eaLnBrk="1" hangingPunct="1">
              <a:spcBef>
                <a:spcPct val="0"/>
              </a:spcBef>
            </a:pPr>
            <a:endParaRPr lang="fr-FR" altLang="fr-FR" baseline="0" dirty="0" smtClean="0"/>
          </a:p>
          <a:p>
            <a:pPr eaLnBrk="1" hangingPunct="1">
              <a:spcBef>
                <a:spcPct val="0"/>
              </a:spcBef>
            </a:pPr>
            <a:r>
              <a:rPr lang="fr-FR" altLang="fr-FR" baseline="0" dirty="0" smtClean="0"/>
              <a:t>Tous les aviateurs, navigant et non-navigant, participent à leur niveau à la réalisation des missions de l’armée de l’air. Les qualités que l’on attend de l’armée aérienne doivent être détenues par tous, qu’ils mettent en œuvre les matériels ou qu’ils les soutiennent.</a:t>
            </a:r>
          </a:p>
          <a:p>
            <a:pPr eaLnBrk="1" hangingPunct="1">
              <a:spcBef>
                <a:spcPct val="0"/>
              </a:spcBef>
            </a:pPr>
            <a:endParaRPr lang="fr-FR" altLang="fr-FR" dirty="0" smtClean="0"/>
          </a:p>
        </p:txBody>
      </p:sp>
      <p:sp>
        <p:nvSpPr>
          <p:cNvPr id="45060"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261A3263-0907-4EDB-8F35-8A8E7B3F57CF}" type="slidenum">
              <a:rPr lang="fr-FR" altLang="fr-FR" smtClean="0">
                <a:solidFill>
                  <a:prstClr val="black"/>
                </a:solidFill>
              </a:rPr>
              <a:pPr>
                <a:defRPr/>
              </a:pPr>
              <a:t>18</a:t>
            </a:fld>
            <a:endParaRPr lang="fr-FR" altLang="fr-FR" dirty="0" smtClean="0">
              <a:solidFill>
                <a:prstClr val="black"/>
              </a:solidFill>
            </a:endParaRPr>
          </a:p>
        </p:txBody>
      </p:sp>
    </p:spTree>
    <p:extLst>
      <p:ext uri="{BB962C8B-B14F-4D97-AF65-F5344CB8AC3E}">
        <p14:creationId xmlns:p14="http://schemas.microsoft.com/office/powerpoint/2010/main" val="2234838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779252" rtl="0" eaLnBrk="1" fontAlgn="auto" latinLnBrk="0" hangingPunct="1">
              <a:lnSpc>
                <a:spcPct val="100000"/>
              </a:lnSpc>
              <a:spcBef>
                <a:spcPct val="0"/>
              </a:spcBef>
              <a:spcAft>
                <a:spcPts val="0"/>
              </a:spcAft>
              <a:buClrTx/>
              <a:buSzTx/>
              <a:buFontTx/>
              <a:buNone/>
              <a:tabLst/>
              <a:defRPr/>
            </a:pPr>
            <a:r>
              <a:rPr lang="fr-FR" dirty="0" smtClean="0"/>
              <a:t>La puissance aérienne militaire recouvre ainsi l'ensemble des actions envisageables par des moyens militaires, grâce à l'exploitation potentielle ou effective de la troisième dimension, dans le but de garantir les prérogatives d'un acteur de la scène internationale ou de soutenir l'action d'un décideur politique. Sa finalité est d'altérer le cours des évènements ou de modifier la conduite d'un opposant.</a:t>
            </a:r>
          </a:p>
          <a:p>
            <a:pPr eaLnBrk="1" hangingPunct="1">
              <a:spcBef>
                <a:spcPct val="0"/>
              </a:spcBef>
            </a:pPr>
            <a:endParaRPr lang="fr-FR" altLang="fr-FR" dirty="0" smtClean="0"/>
          </a:p>
          <a:p>
            <a:pPr eaLnBrk="1" hangingPunct="1">
              <a:spcBef>
                <a:spcPct val="0"/>
              </a:spcBef>
            </a:pPr>
            <a:r>
              <a:rPr lang="fr-FR" altLang="fr-FR" dirty="0" smtClean="0"/>
              <a:t>L’arme de l’air bénéficie d’atouts intrinsèques qui lui confèrent un caractère unique. Au nombre de quatre,</a:t>
            </a:r>
            <a:r>
              <a:rPr lang="fr-FR" altLang="fr-FR" baseline="0" dirty="0" smtClean="0"/>
              <a:t> ils correspondent à la permanence, la réactivité, la visibilité et l’allonge.</a:t>
            </a:r>
            <a:endParaRPr lang="fr-FR" altLang="fr-FR" dirty="0" smtClean="0"/>
          </a:p>
        </p:txBody>
      </p:sp>
      <p:sp>
        <p:nvSpPr>
          <p:cNvPr id="35844"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8C4EF4B8-5116-4DB5-BCCB-1C4F57140255}" type="slidenum">
              <a:rPr lang="fr-FR" altLang="fr-FR" smtClean="0">
                <a:solidFill>
                  <a:prstClr val="black"/>
                </a:solidFill>
              </a:rPr>
              <a:pPr>
                <a:defRPr/>
              </a:pPr>
              <a:t>19</a:t>
            </a:fld>
            <a:endParaRPr lang="fr-FR" altLang="fr-FR" dirty="0" smtClean="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z="1000" kern="1200" dirty="0" smtClean="0">
                <a:solidFill>
                  <a:schemeClr val="tx1"/>
                </a:solidFill>
                <a:effectLst/>
                <a:latin typeface="+mn-lt"/>
                <a:ea typeface="+mn-ea"/>
                <a:cs typeface="+mn-cs"/>
              </a:rPr>
              <a:t>La LPM 2019-2025 inscrit résolument l’armée de l’Air sur la voie de la modernisation, avec :</a:t>
            </a:r>
          </a:p>
          <a:p>
            <a:r>
              <a:rPr lang="fr-FR" sz="1000" kern="1200" dirty="0" smtClean="0">
                <a:solidFill>
                  <a:schemeClr val="tx1"/>
                </a:solidFill>
                <a:effectLst/>
                <a:latin typeface="+mn-lt"/>
                <a:ea typeface="+mn-ea"/>
                <a:cs typeface="+mn-cs"/>
              </a:rPr>
              <a:t>- l’augmentation de la cible et l’accélération du calendrier de livraison des MRTT pour permettre le renouvellement de la flotte de ravitaillement en vol et de transport stratégique ;</a:t>
            </a:r>
          </a:p>
          <a:p>
            <a:r>
              <a:rPr lang="fr-FR" sz="1000" kern="1200" dirty="0" smtClean="0">
                <a:solidFill>
                  <a:schemeClr val="tx1"/>
                </a:solidFill>
                <a:effectLst/>
                <a:latin typeface="+mn-lt"/>
                <a:ea typeface="+mn-ea"/>
                <a:cs typeface="+mn-cs"/>
              </a:rPr>
              <a:t>- la poursuite de la livraison des A400M ;</a:t>
            </a:r>
          </a:p>
          <a:p>
            <a:pPr marL="171450" indent="-171450">
              <a:buFontTx/>
              <a:buChar char="-"/>
            </a:pPr>
            <a:r>
              <a:rPr lang="fr-FR" sz="1000" kern="1200" dirty="0" smtClean="0">
                <a:solidFill>
                  <a:schemeClr val="tx1"/>
                </a:solidFill>
                <a:effectLst/>
                <a:latin typeface="+mn-lt"/>
                <a:ea typeface="+mn-ea"/>
                <a:cs typeface="+mn-cs"/>
              </a:rPr>
              <a:t>le renforcement du segment renseignement aérien et spatial ;</a:t>
            </a:r>
          </a:p>
          <a:p>
            <a:pPr marL="171450" indent="-171450">
              <a:buFontTx/>
              <a:buChar char="-"/>
            </a:pPr>
            <a:r>
              <a:rPr lang="fr-FR" sz="1000" kern="1200" dirty="0" smtClean="0">
                <a:solidFill>
                  <a:schemeClr val="tx1"/>
                </a:solidFill>
                <a:effectLst/>
                <a:latin typeface="+mn-lt"/>
                <a:ea typeface="+mn-ea"/>
                <a:cs typeface="+mn-cs"/>
              </a:rPr>
              <a:t>la commande d’une nouvelle tranche RAFALE et le lancement du développement du standard F4 sur RAFALE </a:t>
            </a:r>
          </a:p>
          <a:p>
            <a:r>
              <a:rPr lang="fr-FR" sz="1000" kern="1200" dirty="0" smtClean="0">
                <a:solidFill>
                  <a:schemeClr val="tx1"/>
                </a:solidFill>
                <a:effectLst/>
                <a:latin typeface="+mn-lt"/>
                <a:ea typeface="+mn-ea"/>
                <a:cs typeface="+mn-cs"/>
              </a:rPr>
              <a:t>dont le lancement est prévu en 2018 ;</a:t>
            </a:r>
          </a:p>
          <a:p>
            <a:r>
              <a:rPr lang="fr-FR" sz="1000" kern="1200" dirty="0" smtClean="0">
                <a:solidFill>
                  <a:schemeClr val="tx1"/>
                </a:solidFill>
                <a:effectLst/>
                <a:latin typeface="+mn-lt"/>
                <a:ea typeface="+mn-ea"/>
                <a:cs typeface="+mn-cs"/>
              </a:rPr>
              <a:t>- la rénovation des MIRAGE 2000D ;</a:t>
            </a:r>
          </a:p>
          <a:p>
            <a:r>
              <a:rPr lang="fr-FR" sz="1000" kern="1200" dirty="0" smtClean="0">
                <a:solidFill>
                  <a:schemeClr val="tx1"/>
                </a:solidFill>
                <a:effectLst/>
                <a:latin typeface="+mn-lt"/>
                <a:ea typeface="+mn-ea"/>
                <a:cs typeface="+mn-cs"/>
              </a:rPr>
              <a:t>- l’armement des drones.</a:t>
            </a:r>
          </a:p>
          <a:p>
            <a:pPr marL="0" indent="0">
              <a:buFontTx/>
              <a:buNone/>
            </a:pPr>
            <a:r>
              <a:rPr lang="fr-FR" sz="1000" kern="1200" dirty="0" smtClean="0">
                <a:solidFill>
                  <a:schemeClr val="tx1"/>
                </a:solidFill>
                <a:effectLst/>
                <a:latin typeface="+mn-lt"/>
                <a:ea typeface="+mn-ea"/>
                <a:cs typeface="+mn-cs"/>
              </a:rPr>
              <a:t> </a:t>
            </a:r>
          </a:p>
          <a:p>
            <a:r>
              <a:rPr lang="fr-FR" sz="1000" kern="1200" dirty="0" smtClean="0">
                <a:solidFill>
                  <a:schemeClr val="tx1"/>
                </a:solidFill>
                <a:effectLst/>
                <a:latin typeface="+mn-lt"/>
                <a:ea typeface="+mn-ea"/>
                <a:cs typeface="+mn-cs"/>
              </a:rPr>
              <a:t>Par ailleurs, cette LPM prépare l’armée de l’Air aux défis de demain :</a:t>
            </a:r>
          </a:p>
          <a:p>
            <a:r>
              <a:rPr lang="fr-FR" sz="1000" kern="1200" dirty="0" smtClean="0">
                <a:solidFill>
                  <a:schemeClr val="tx1"/>
                </a:solidFill>
                <a:effectLst/>
                <a:latin typeface="+mn-lt"/>
                <a:ea typeface="+mn-ea"/>
                <a:cs typeface="+mn-cs"/>
              </a:rPr>
              <a:t>- le renouvellement de la composante nucléaire aéroportée (porteur et missile) et l’effort substantiel sur la fonction « connaissance et anticipation » ;</a:t>
            </a:r>
          </a:p>
          <a:p>
            <a:r>
              <a:rPr lang="fr-FR" sz="1000" kern="1200" dirty="0" smtClean="0">
                <a:solidFill>
                  <a:schemeClr val="tx1"/>
                </a:solidFill>
                <a:effectLst/>
                <a:latin typeface="+mn-lt"/>
                <a:ea typeface="+mn-ea"/>
                <a:cs typeface="+mn-cs"/>
              </a:rPr>
              <a:t>- le lancement des études du Système de combat aérien futur (SCAF) dans un cadre de coopération européenne ;</a:t>
            </a:r>
          </a:p>
          <a:p>
            <a:r>
              <a:rPr lang="fr-FR" sz="1000" kern="1200" dirty="0" smtClean="0">
                <a:solidFill>
                  <a:schemeClr val="tx1"/>
                </a:solidFill>
                <a:effectLst/>
                <a:latin typeface="+mn-lt"/>
                <a:ea typeface="+mn-ea"/>
                <a:cs typeface="+mn-cs"/>
              </a:rPr>
              <a:t>- l’accent porté sur l’innovation, garante du maintien de la supériorité opérationnelle de l’armée de l’Air.</a:t>
            </a:r>
          </a:p>
          <a:p>
            <a:pPr marL="0" indent="0">
              <a:buFontTx/>
              <a:buNone/>
            </a:pPr>
            <a:endParaRPr lang="fr-FR" sz="1000" kern="1200" dirty="0" smtClean="0">
              <a:solidFill>
                <a:schemeClr val="tx1"/>
              </a:solidFill>
              <a:effectLst/>
              <a:latin typeface="+mn-lt"/>
              <a:ea typeface="+mn-ea"/>
              <a:cs typeface="+mn-cs"/>
            </a:endParaRPr>
          </a:p>
          <a:p>
            <a:pPr eaLnBrk="1" hangingPunct="1">
              <a:spcBef>
                <a:spcPct val="0"/>
              </a:spcBef>
            </a:pPr>
            <a:endParaRPr lang="fr-FR" altLang="fr-FR" dirty="0" smtClean="0"/>
          </a:p>
        </p:txBody>
      </p:sp>
      <p:sp>
        <p:nvSpPr>
          <p:cNvPr id="39940"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BE0A8F24-8BB5-4F06-8DC4-9C580C58FD88}" type="slidenum">
              <a:rPr lang="fr-FR" altLang="fr-FR" smtClean="0">
                <a:solidFill>
                  <a:prstClr val="black"/>
                </a:solidFill>
              </a:rPr>
              <a:pPr>
                <a:defRPr/>
              </a:pPr>
              <a:t>20</a:t>
            </a:fld>
            <a:endParaRPr lang="fr-FR" altLang="fr-FR" dirty="0"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Avec ses outre-mer, ses 7000 km de littoral et le deuxième espace maritime mondial de 11 millions de km², la France est riveraine de tous les océans du monde. </a:t>
            </a:r>
            <a:r>
              <a:rPr lang="fr-FR" sz="1000" dirty="0" smtClean="0"/>
              <a:t>La mer constitue :</a:t>
            </a:r>
          </a:p>
          <a:p>
            <a:pPr algn="just">
              <a:defRPr/>
            </a:pPr>
            <a:r>
              <a:rPr lang="fr-FR" sz="1000" dirty="0" smtClean="0"/>
              <a:t>- un </a:t>
            </a:r>
            <a:r>
              <a:rPr lang="fr-FR" sz="1000" b="1" dirty="0" smtClean="0"/>
              <a:t>espace de liberté et de manœuvre</a:t>
            </a:r>
            <a:r>
              <a:rPr lang="fr-FR" sz="1000" dirty="0" smtClean="0"/>
              <a:t> qu’il faut </a:t>
            </a:r>
            <a:r>
              <a:rPr lang="fr-FR" sz="1000" b="1" dirty="0" smtClean="0"/>
              <a:t>maîtriser et occuper.</a:t>
            </a:r>
            <a:endParaRPr lang="fr-FR" sz="1000" dirty="0" smtClean="0"/>
          </a:p>
          <a:p>
            <a:pPr algn="just">
              <a:defRPr/>
            </a:pPr>
            <a:r>
              <a:rPr lang="fr-FR" sz="1000" dirty="0" smtClean="0"/>
              <a:t>- un </a:t>
            </a:r>
            <a:r>
              <a:rPr lang="fr-FR" sz="1000" b="1" dirty="0" smtClean="0"/>
              <a:t>lieu de passage et d’échanges</a:t>
            </a:r>
            <a:r>
              <a:rPr lang="fr-FR" sz="1000" dirty="0" smtClean="0"/>
              <a:t> qu’il faut </a:t>
            </a:r>
            <a:r>
              <a:rPr lang="fr-FR" sz="1000" b="1" dirty="0" smtClean="0"/>
              <a:t>sauvegarder et sécuriser</a:t>
            </a:r>
            <a:r>
              <a:rPr lang="fr-FR" sz="1000" dirty="0" smtClean="0"/>
              <a:t>.</a:t>
            </a:r>
          </a:p>
          <a:p>
            <a:pPr algn="just">
              <a:defRPr/>
            </a:pPr>
            <a:r>
              <a:rPr lang="fr-FR" sz="1000" dirty="0" smtClean="0"/>
              <a:t>- un </a:t>
            </a:r>
            <a:r>
              <a:rPr lang="fr-FR" sz="1000" b="1" dirty="0" smtClean="0"/>
              <a:t>espace de richesses et de prospérité</a:t>
            </a:r>
            <a:r>
              <a:rPr lang="fr-FR" sz="1000" dirty="0" smtClean="0"/>
              <a:t> qu’il faut </a:t>
            </a:r>
            <a:r>
              <a:rPr lang="fr-FR" sz="1000" b="1" dirty="0" smtClean="0"/>
              <a:t>défendre et protéger</a:t>
            </a:r>
            <a:r>
              <a:rPr lang="fr-FR" sz="1000" dirty="0" smtClean="0"/>
              <a:t>. </a:t>
            </a:r>
          </a:p>
          <a:p>
            <a:endParaRPr lang="fr-FR" dirty="0" smtClean="0"/>
          </a:p>
          <a:p>
            <a:pPr marL="0" marR="0" indent="0" algn="l" defTabSz="779252" rtl="0" eaLnBrk="1" fontAlgn="auto" latinLnBrk="0" hangingPunct="1">
              <a:lnSpc>
                <a:spcPct val="100000"/>
              </a:lnSpc>
              <a:spcBef>
                <a:spcPts val="0"/>
              </a:spcBef>
              <a:spcAft>
                <a:spcPts val="0"/>
              </a:spcAft>
              <a:buClrTx/>
              <a:buSzTx/>
              <a:buFontTx/>
              <a:buNone/>
              <a:tabLst/>
              <a:defRPr/>
            </a:pPr>
            <a:r>
              <a:rPr lang="fr-FR" dirty="0" smtClean="0"/>
              <a:t>La Marine nationale a donc le devoir de contrôler cet espace dans ses trois dimensions (sous la mer, sur la mer et au dessus de la mer) pour préserver la paix et défendre nos intérêts.</a:t>
            </a:r>
          </a:p>
          <a:p>
            <a:pPr marL="0" marR="0" indent="0" algn="l" defTabSz="779252"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779252" rtl="0" eaLnBrk="1" fontAlgn="auto" latinLnBrk="0" hangingPunct="1">
              <a:lnSpc>
                <a:spcPct val="100000"/>
              </a:lnSpc>
              <a:spcBef>
                <a:spcPts val="0"/>
              </a:spcBef>
              <a:spcAft>
                <a:spcPts val="0"/>
              </a:spcAft>
              <a:buClrTx/>
              <a:buSzTx/>
              <a:buFontTx/>
              <a:buNone/>
              <a:tabLst/>
              <a:defRPr/>
            </a:pPr>
            <a:r>
              <a:rPr lang="fr-FR" altLang="fr-FR" dirty="0" smtClean="0"/>
              <a:t>Au sein de la force d’action navale (FAN), </a:t>
            </a:r>
            <a:r>
              <a:rPr lang="fr-FR" altLang="fr-FR" b="1" dirty="0" smtClean="0"/>
              <a:t>10 000 marins dont 9 100 embarqués,</a:t>
            </a:r>
            <a:r>
              <a:rPr lang="fr-FR" altLang="fr-FR" dirty="0" smtClean="0"/>
              <a:t> 72 bâtiments de combat et de soutien et 17 bâtiments sont affectés outre-mer. L’équipage des bâtiments de la FAN ont une moyenne d’âge de 23,5 ans et 63 % des unités sont féminisés. </a:t>
            </a:r>
          </a:p>
          <a:p>
            <a:pPr marL="0" marR="0" indent="0" algn="l" defTabSz="779252" rtl="0" eaLnBrk="1" fontAlgn="auto" latinLnBrk="0" hangingPunct="1">
              <a:lnSpc>
                <a:spcPct val="100000"/>
              </a:lnSpc>
              <a:spcBef>
                <a:spcPts val="0"/>
              </a:spcBef>
              <a:spcAft>
                <a:spcPts val="0"/>
              </a:spcAft>
              <a:buClrTx/>
              <a:buSzTx/>
              <a:buFontTx/>
              <a:buNone/>
              <a:tabLst/>
              <a:defRPr/>
            </a:pPr>
            <a:endParaRPr lang="fr-FR" dirty="0" smtClean="0"/>
          </a:p>
          <a:p>
            <a:pPr algn="just">
              <a:defRPr/>
            </a:pPr>
            <a:r>
              <a:rPr lang="fr-FR" altLang="fr-FR" dirty="0" smtClean="0"/>
              <a:t>La Marine nationale, c’est :</a:t>
            </a:r>
          </a:p>
          <a:p>
            <a:pPr algn="just">
              <a:defRPr/>
            </a:pPr>
            <a:r>
              <a:rPr lang="fr-FR" altLang="fr-FR" b="1" dirty="0" smtClean="0"/>
              <a:t>39 000</a:t>
            </a:r>
            <a:r>
              <a:rPr lang="fr-FR" altLang="fr-FR" dirty="0" smtClean="0"/>
              <a:t> marins dont 35600 militaires et 3 000 civils. </a:t>
            </a:r>
          </a:p>
          <a:p>
            <a:pPr algn="just">
              <a:defRPr/>
            </a:pPr>
            <a:r>
              <a:rPr lang="fr-FR" altLang="fr-FR" dirty="0" smtClean="0"/>
              <a:t>Officiers : 4 505</a:t>
            </a:r>
          </a:p>
          <a:p>
            <a:pPr algn="just">
              <a:defRPr/>
            </a:pPr>
            <a:r>
              <a:rPr lang="fr-FR" altLang="fr-FR" dirty="0" smtClean="0"/>
              <a:t>Officiers mariniers : 23 505</a:t>
            </a:r>
          </a:p>
          <a:p>
            <a:pPr algn="just">
              <a:defRPr/>
            </a:pPr>
            <a:r>
              <a:rPr lang="fr-FR" altLang="fr-FR" dirty="0" smtClean="0"/>
              <a:t>Matelots et quartiers-maîtres : 6 723 </a:t>
            </a:r>
          </a:p>
          <a:p>
            <a:pPr algn="just">
              <a:defRPr/>
            </a:pPr>
            <a:r>
              <a:rPr lang="fr-FR" altLang="fr-FR" dirty="0" smtClean="0"/>
              <a:t>Volontaires : 861 </a:t>
            </a:r>
          </a:p>
          <a:p>
            <a:pPr algn="just">
              <a:defRPr/>
            </a:pPr>
            <a:r>
              <a:rPr lang="fr-FR" altLang="fr-FR" dirty="0" smtClean="0"/>
              <a:t>Taux de féminisation : </a:t>
            </a:r>
            <a:r>
              <a:rPr lang="fr-FR" altLang="fr-FR" b="1" dirty="0" smtClean="0"/>
              <a:t>13,8 %.</a:t>
            </a:r>
            <a:r>
              <a:rPr lang="fr-FR" altLang="fr-FR" dirty="0" smtClean="0"/>
              <a:t> </a:t>
            </a:r>
          </a:p>
          <a:p>
            <a:pPr algn="just">
              <a:defRPr/>
            </a:pPr>
            <a:r>
              <a:rPr lang="fr-FR" altLang="fr-FR" dirty="0" smtClean="0"/>
              <a:t>Recrutement de 3 500 marins en 2015. </a:t>
            </a:r>
          </a:p>
          <a:p>
            <a:pPr algn="just">
              <a:defRPr/>
            </a:pPr>
            <a:r>
              <a:rPr lang="fr-FR" altLang="fr-FR" dirty="0" smtClean="0"/>
              <a:t>Moyenne d’âge : 33 ans</a:t>
            </a:r>
          </a:p>
          <a:p>
            <a:pPr algn="just">
              <a:defRPr/>
            </a:pPr>
            <a:r>
              <a:rPr lang="fr-FR" altLang="fr-FR" dirty="0" smtClean="0"/>
              <a:t>Ils partagent le même esprit d’équipage et vivent les valeurs de la Marine (Honneur, valeur, patrie, discipline)</a:t>
            </a:r>
          </a:p>
          <a:p>
            <a:pPr algn="just"/>
            <a:r>
              <a:rPr lang="fr-FR" altLang="fr-FR" dirty="0" smtClean="0"/>
              <a:t>Chaque année, près de </a:t>
            </a:r>
            <a:r>
              <a:rPr lang="fr-FR" altLang="fr-FR" b="1" dirty="0" smtClean="0">
                <a:solidFill>
                  <a:srgbClr val="FF0000"/>
                </a:solidFill>
              </a:rPr>
              <a:t>3500</a:t>
            </a:r>
            <a:r>
              <a:rPr lang="fr-FR" altLang="fr-FR" dirty="0" smtClean="0"/>
              <a:t> jeunes français de 17 à 29 ans les rejoignent. Ils exercent des métiers très variés : détecteur anti-sous-marin, commando marine, pilote de chasse, mécanicien naval…</a:t>
            </a:r>
          </a:p>
          <a:p>
            <a:pPr algn="just"/>
            <a:endParaRPr lang="fr-FR" altLang="fr-FR" dirty="0" smtClean="0"/>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21</a:t>
            </a:fld>
            <a:endParaRPr lang="fr-FR" dirty="0"/>
          </a:p>
        </p:txBody>
      </p:sp>
    </p:spTree>
    <p:extLst>
      <p:ext uri="{BB962C8B-B14F-4D97-AF65-F5344CB8AC3E}">
        <p14:creationId xmlns:p14="http://schemas.microsoft.com/office/powerpoint/2010/main" val="779474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Publié le 29 avril 2013, le Livre blanc sur la défense et la sécurité nationale constitue encore aujourd’hui le document cadre de la stratégie de défense française pour les années à venir, ainsi que pour les diverses politique qui la composent : politique de défense, stratégie militaire et capacitaire, stratégie technologique et industrielle, politique de ressources humaines, etc.</a:t>
            </a:r>
          </a:p>
          <a:p>
            <a:r>
              <a:rPr lang="fr-FR" dirty="0" smtClean="0"/>
              <a:t>Le Président de la République a confié à la ministre des Armées la responsabilité de conduire une </a:t>
            </a:r>
            <a:r>
              <a:rPr lang="fr-FR" b="1" dirty="0" smtClean="0"/>
              <a:t>Revue stratégique de défense et de sécurité nationale.</a:t>
            </a:r>
          </a:p>
          <a:p>
            <a:r>
              <a:rPr lang="fr-FR" dirty="0" smtClean="0"/>
              <a:t>La Revue stratégique est destinée à fixer le cadre stratégique de l’élaboration de la prochaine Loi de programmation militaire (LPM) 2019-2025, qui doit porter notre effort de défense à 2% du PIB à l’horizon 2025. Elle tire les leçons de l’évolution, depuis le Livre Blanc de 2013, d’un contexte stratégique instable et imprévisible, marqué par une menace terroriste durablement élevée, la simultanéité des crises, l’affirmation militaire de puissances établies ou émergentes, l’affaiblissement des cadres multilatéraux et l’accélération des bouleversements technologiques. La Revue examine dans ce contexte les intérêts de la France, son ambition pour sa défense et en déduit les aptitudes prioritairement requises pour nos armées.</a:t>
            </a:r>
          </a:p>
          <a:p>
            <a:r>
              <a:rPr lang="fr-FR" dirty="0" smtClean="0"/>
              <a:t>Le projet de projet de Loi de programmation militaire (LPM) confirme l’engagement du président de la République de porter le budget de la défense à 2% du PIB d’ici 2025. Il prévoit un effort financier de 198 milliards d’euros sur la période 2019-2023 et programme au total 295 milliards d’euros sur la période 2019-2025.</a:t>
            </a:r>
          </a:p>
          <a:p>
            <a:r>
              <a:rPr lang="fr-FR" dirty="0" smtClean="0"/>
              <a:t>Cette LPM propose un modèle d’armée complet et équilibré, capable de remplir ses missions de manière soutenable et dans la durée, à travers une double ambition :</a:t>
            </a:r>
          </a:p>
          <a:p>
            <a:r>
              <a:rPr lang="fr-FR" b="1" dirty="0" smtClean="0"/>
              <a:t>Ce qui est indispensable aujourd’hui</a:t>
            </a:r>
            <a:r>
              <a:rPr lang="fr-FR" dirty="0" smtClean="0"/>
              <a:t> : redonner dès à présent aux armées, et en priorité aux hommes et aux femmes qui les font vivre et agir, les moyens de remplir durablement leurs missions.</a:t>
            </a:r>
          </a:p>
          <a:p>
            <a:r>
              <a:rPr lang="fr-FR" b="1" dirty="0" smtClean="0"/>
              <a:t>Ce qui est nécessaire demain</a:t>
            </a:r>
            <a:r>
              <a:rPr lang="fr-FR" dirty="0" smtClean="0"/>
              <a:t> : préparer l’avenir de la défense de la France à l’horizon 2030 et contribuer à construire l’Europe de la défense.</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3</a:t>
            </a:fld>
            <a:endParaRPr lang="fr-FR" dirty="0"/>
          </a:p>
        </p:txBody>
      </p:sp>
    </p:spTree>
    <p:extLst>
      <p:ext uri="{BB962C8B-B14F-4D97-AF65-F5344CB8AC3E}">
        <p14:creationId xmlns:p14="http://schemas.microsoft.com/office/powerpoint/2010/main" val="755559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fr-FR" altLang="fr-FR" dirty="0" smtClean="0"/>
              <a:t>La Marine nationale est </a:t>
            </a:r>
            <a:r>
              <a:rPr lang="fr-FR" altLang="fr-FR" b="1" dirty="0" smtClean="0"/>
              <a:t>engagée en permanence sur toute les mers du monde pour</a:t>
            </a:r>
            <a:r>
              <a:rPr lang="fr-FR" altLang="fr-FR" dirty="0" smtClean="0"/>
              <a:t> :</a:t>
            </a:r>
          </a:p>
          <a:p>
            <a:pPr algn="just"/>
            <a:r>
              <a:rPr lang="fr-FR" altLang="fr-FR" b="1" dirty="0" smtClean="0"/>
              <a:t>Dissuader </a:t>
            </a:r>
            <a:r>
              <a:rPr lang="fr-FR" altLang="fr-FR" dirty="0" smtClean="0"/>
              <a:t>: au moins un sous-marin nucléaire lanceur d’engins (SNLE) déployé en permanence depuis 1972.</a:t>
            </a:r>
          </a:p>
          <a:p>
            <a:pPr algn="just"/>
            <a:r>
              <a:rPr lang="fr-FR" altLang="fr-FR" b="1" dirty="0" smtClean="0"/>
              <a:t>Protéger </a:t>
            </a:r>
            <a:r>
              <a:rPr lang="fr-FR" altLang="fr-FR" dirty="0" smtClean="0"/>
              <a:t>: l’ensemble des unités de la Marine contribue à la protection des Français et du territoire (défense maritime du territoire, défense de la souveraineté, lutte contre les trafics en mer, sauvegarde de la vie humaine).</a:t>
            </a:r>
          </a:p>
          <a:p>
            <a:pPr algn="just"/>
            <a:r>
              <a:rPr lang="fr-FR" altLang="fr-FR" b="1" dirty="0" smtClean="0"/>
              <a:t>Intervenir </a:t>
            </a:r>
            <a:r>
              <a:rPr lang="fr-FR" altLang="fr-FR" dirty="0" smtClean="0"/>
              <a:t>: en mer, au-dessus de la terre (participation aux opérations terrestres par aviation embarquée et patrouille maritime) et à terre (commandos marine).</a:t>
            </a:r>
          </a:p>
          <a:p>
            <a:pPr algn="just"/>
            <a:r>
              <a:rPr lang="fr-FR" altLang="fr-FR" dirty="0" smtClean="0"/>
              <a:t>Pour dissuader, intervenir et vous protéger en permanence, la Marine agit au large et du large. </a:t>
            </a:r>
          </a:p>
          <a:p>
            <a:pPr algn="just"/>
            <a:endParaRPr lang="fr-FR" altLang="fr-FR" dirty="0" smtClean="0"/>
          </a:p>
          <a:p>
            <a:pPr algn="just"/>
            <a:r>
              <a:rPr lang="fr-FR" altLang="fr-FR" dirty="0" smtClean="0"/>
              <a:t>En métropole et outre-mer, la Marine contribue à la protection du territoire national, de la population et des intérêts de la France. C’est le rôle de la </a:t>
            </a:r>
            <a:r>
              <a:rPr lang="fr-FR" altLang="fr-FR" b="1" dirty="0" smtClean="0"/>
              <a:t>posture permanente de sauvegarde maritime</a:t>
            </a:r>
            <a:r>
              <a:rPr lang="fr-FR" altLang="fr-FR" dirty="0" smtClean="0"/>
              <a:t> (PPSM). </a:t>
            </a:r>
          </a:p>
          <a:p>
            <a:pPr algn="just"/>
            <a:r>
              <a:rPr lang="fr-FR" altLang="fr-FR" dirty="0" smtClean="0"/>
              <a:t>La </a:t>
            </a:r>
            <a:r>
              <a:rPr lang="fr-FR" altLang="fr-FR" b="1" dirty="0" smtClean="0"/>
              <a:t>défense maritime du territoire</a:t>
            </a:r>
            <a:r>
              <a:rPr lang="fr-FR" altLang="fr-FR" dirty="0" smtClean="0"/>
              <a:t> (DMT) en est le volet militaire. Le volet civil de la PPSM comprend les opérations conduites dans le cadre de l’action de l’Etat en mer (AEM).</a:t>
            </a:r>
          </a:p>
          <a:p>
            <a:pPr algn="just"/>
            <a:r>
              <a:rPr lang="fr-FR" altLang="fr-FR" dirty="0" smtClean="0"/>
              <a:t>En métropole, le </a:t>
            </a:r>
            <a:r>
              <a:rPr lang="fr-FR" altLang="fr-FR" b="1" dirty="0" smtClean="0"/>
              <a:t>préfet maritime</a:t>
            </a:r>
            <a:r>
              <a:rPr lang="fr-FR" altLang="fr-FR" dirty="0" smtClean="0"/>
              <a:t>, également </a:t>
            </a:r>
            <a:r>
              <a:rPr lang="fr-FR" altLang="fr-FR" b="1" dirty="0" smtClean="0"/>
              <a:t>commandant de zone maritime</a:t>
            </a:r>
            <a:r>
              <a:rPr lang="fr-FR" altLang="fr-FR" dirty="0" smtClean="0"/>
              <a:t>, est le chef d’orchestre de ce dispositif. Ses deux casquettes lui permettent d’assurer la continuité entre les missions civiles et militaires et de garantir la pleine efficacité de l’emploi des moyens de la Marine et des autres administrations.</a:t>
            </a:r>
          </a:p>
          <a:p>
            <a:pPr algn="just"/>
            <a:endParaRPr lang="fr-FR" altLang="fr-FR" dirty="0" smtClean="0"/>
          </a:p>
          <a:p>
            <a:endParaRPr lang="fr-FR" altLang="fr-FR" dirty="0" smtClean="0"/>
          </a:p>
        </p:txBody>
      </p:sp>
      <p:sp>
        <p:nvSpPr>
          <p:cNvPr id="460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BE6DB99-70E4-4B46-AC4B-D6731DCF09AB}" type="slidenum">
              <a:rPr lang="fr-FR" altLang="fr-FR">
                <a:solidFill>
                  <a:prstClr val="black"/>
                </a:solidFill>
              </a:rPr>
              <a:pPr eaLnBrk="1" hangingPunct="1">
                <a:spcBef>
                  <a:spcPct val="0"/>
                </a:spcBef>
              </a:pPr>
              <a:t>22</a:t>
            </a:fld>
            <a:endParaRPr lang="fr-FR" altLang="fr-FR"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fr-FR" altLang="fr-FR" dirty="0" smtClean="0"/>
              <a:t>La défense de nos concitoyens commence au large. C'est en effet en haute mer ou à partir de la haute mer que la Marine dissuade et intervient, en permanence, pour défendre nos intérêts partout dans le monde. C'est encore depuis le large que la Marine assure la protection du territoire national par la Défense maritime du territoire et qu'elle intervient sur des théâtres d'opérations aéroterrestres dans un cadre interarmées.</a:t>
            </a:r>
          </a:p>
          <a:p>
            <a:pPr algn="just"/>
            <a:endParaRPr lang="fr-FR" altLang="fr-FR" dirty="0" smtClean="0"/>
          </a:p>
          <a:p>
            <a:r>
              <a:rPr lang="fr-FR" sz="1000" kern="1200" dirty="0" smtClean="0">
                <a:solidFill>
                  <a:schemeClr val="tx1"/>
                </a:solidFill>
                <a:effectLst/>
                <a:latin typeface="+mn-lt"/>
                <a:ea typeface="+mn-ea"/>
                <a:cs typeface="+mn-cs"/>
              </a:rPr>
              <a:t>la LPM 2019-2025 :</a:t>
            </a:r>
          </a:p>
          <a:p>
            <a:r>
              <a:rPr lang="fr-FR" sz="1000" kern="1200" dirty="0" smtClean="0">
                <a:solidFill>
                  <a:schemeClr val="tx1"/>
                </a:solidFill>
                <a:effectLst/>
                <a:latin typeface="+mn-lt"/>
                <a:ea typeface="+mn-ea"/>
                <a:cs typeface="+mn-cs"/>
              </a:rPr>
              <a:t>- consolide les grands programmes structurants et renforce les capacités de lutte anti-sous-marine. Cela concerne principalement les Frégates multi-missions (FREMM), les Frégates de taille intermédiaire (FTI), les sous-marins nucléaires d’attaque BARRACUDA et l’accroissement du parc d’aéronefs de patrouille maritime ATLANTIQUE 2 rénovés ;</a:t>
            </a:r>
          </a:p>
          <a:p>
            <a:r>
              <a:rPr lang="fr-FR" sz="1000" kern="1200" dirty="0" smtClean="0">
                <a:solidFill>
                  <a:schemeClr val="tx1"/>
                </a:solidFill>
                <a:effectLst/>
                <a:latin typeface="+mn-lt"/>
                <a:ea typeface="+mn-ea"/>
                <a:cs typeface="+mn-cs"/>
              </a:rPr>
              <a:t>- permet un effort sur les moyens dédiés aux missions de souveraineté, en particulier les patrouilleurs hauturiers en métropole et les patrouilleurs légers outre-mer ;</a:t>
            </a:r>
          </a:p>
          <a:p>
            <a:r>
              <a:rPr lang="fr-FR" sz="1000" kern="1200" dirty="0" smtClean="0">
                <a:solidFill>
                  <a:schemeClr val="tx1"/>
                </a:solidFill>
                <a:effectLst/>
                <a:latin typeface="+mn-lt"/>
                <a:ea typeface="+mn-ea"/>
                <a:cs typeface="+mn-cs"/>
              </a:rPr>
              <a:t>- accorde une place importante à l’innovation avec les drones de guerre des mines (SLAMF) et les drones aériens (SDAM).</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En 2025, la Marine nationale mettra en œuvre un porte-avions nucléaire avec son groupe aérien embarqué (Rafale Marine et Hawkeye). Les études conduites au cours de la LPM permettront de fixer les modalités de réalisation d’un nouveau porte-avions. </a:t>
            </a:r>
          </a:p>
          <a:p>
            <a:r>
              <a:rPr lang="fr-FR" sz="1000" kern="1200" dirty="0" smtClean="0">
                <a:solidFill>
                  <a:schemeClr val="tx1"/>
                </a:solidFill>
                <a:effectLst/>
                <a:latin typeface="+mn-lt"/>
                <a:ea typeface="+mn-ea"/>
                <a:cs typeface="+mn-cs"/>
              </a:rPr>
              <a:t>La Marine nationale disposera également de 3 Bâtiments de projection et de commandement (BPC), de 6 frégates de surveillance, de 4 Bâtiments de soutien et d’assistance hauturiers (BSAH), dont les deux derniers seront livrés au cours de la LPM.</a:t>
            </a:r>
          </a:p>
          <a:p>
            <a:endParaRPr lang="fr-FR" sz="1000" kern="1200" dirty="0" smtClean="0">
              <a:solidFill>
                <a:schemeClr val="tx1"/>
              </a:solidFill>
              <a:effectLst/>
              <a:latin typeface="+mn-lt"/>
              <a:ea typeface="+mn-ea"/>
              <a:cs typeface="+mn-cs"/>
            </a:endParaRPr>
          </a:p>
          <a:p>
            <a:pPr algn="just"/>
            <a:endParaRPr lang="fr-FR" altLang="fr-FR" dirty="0" smtClean="0"/>
          </a:p>
        </p:txBody>
      </p:sp>
      <p:sp>
        <p:nvSpPr>
          <p:cNvPr id="604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CC9CFD1-54F6-48E3-9E98-A58DC3C4307F}" type="slidenum">
              <a:rPr lang="fr-FR" altLang="fr-FR"/>
              <a:pPr eaLnBrk="1" hangingPunct="1">
                <a:spcBef>
                  <a:spcPct val="0"/>
                </a:spcBef>
              </a:pPr>
              <a:t>23</a:t>
            </a:fld>
            <a:endParaRPr lang="fr-FR" altLang="fr-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Fortes de la confiance placée</a:t>
            </a:r>
            <a:r>
              <a:rPr lang="fr-FR" baseline="0" dirty="0" smtClean="0"/>
              <a:t> en elles par la Nation, les armées sont prêtes à relever ces défis. Elles aspirent légitimement à disposer de moyens à la hauteur de ces missions.</a:t>
            </a:r>
          </a:p>
          <a:p>
            <a:r>
              <a:rPr lang="fr-FR" baseline="0" dirty="0" smtClean="0"/>
              <a:t>Le budget de la défense doit permettre de construire un outil de défense agile et réactif, soutenable dans la durée et préservant notre capacité d’autonomie, tout en mettant en œuvre les nécessaires coopérations européennes et internationales.</a:t>
            </a:r>
          </a:p>
          <a:p>
            <a:endParaRPr lang="fr-FR" baseline="0" dirty="0" smtClean="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25</a:t>
            </a:fld>
            <a:endParaRPr lang="fr-FR" dirty="0"/>
          </a:p>
        </p:txBody>
      </p:sp>
    </p:spTree>
    <p:extLst>
      <p:ext uri="{BB962C8B-B14F-4D97-AF65-F5344CB8AC3E}">
        <p14:creationId xmlns:p14="http://schemas.microsoft.com/office/powerpoint/2010/main" val="3788868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indent="0">
              <a:lnSpc>
                <a:spcPct val="90000"/>
              </a:lnSpc>
              <a:spcBef>
                <a:spcPct val="0"/>
              </a:spcBef>
              <a:buNone/>
            </a:pPr>
            <a:r>
              <a:rPr lang="fr-FR" sz="1200" kern="1200" dirty="0" smtClean="0">
                <a:solidFill>
                  <a:schemeClr val="accent1">
                    <a:lumMod val="75000"/>
                  </a:schemeClr>
                </a:solidFill>
                <a:latin typeface="Candara" panose="020E0502030303020204" pitchFamily="34" charset="0"/>
                <a:ea typeface="+mn-ea"/>
                <a:cs typeface="+mn-cs"/>
              </a:rPr>
              <a:t>Un contexte international marqué la persistance du terrorisme et la poursuite du dispositif sentinelle, le recours à des stratégies de puissance, la prolifération des armes de destruction massive et l’émergence de nouvelles menaces, notamment cyber.</a:t>
            </a:r>
          </a:p>
          <a:p>
            <a:pPr marL="0" indent="0">
              <a:lnSpc>
                <a:spcPct val="90000"/>
              </a:lnSpc>
              <a:spcBef>
                <a:spcPct val="0"/>
              </a:spcBef>
              <a:buNone/>
            </a:pPr>
            <a:endParaRPr lang="fr-FR" sz="1200" kern="1200" dirty="0" smtClean="0">
              <a:solidFill>
                <a:schemeClr val="accent1">
                  <a:lumMod val="75000"/>
                </a:schemeClr>
              </a:solidFill>
              <a:latin typeface="Candara" panose="020E0502030303020204" pitchFamily="34" charset="0"/>
              <a:ea typeface="+mn-ea"/>
              <a:cs typeface="+mn-cs"/>
            </a:endParaRPr>
          </a:p>
          <a:p>
            <a:r>
              <a:rPr lang="fr-FR" sz="1200" kern="1200" dirty="0" smtClean="0">
                <a:solidFill>
                  <a:schemeClr val="tx1"/>
                </a:solidFill>
                <a:effectLst/>
                <a:latin typeface="+mn-lt"/>
                <a:ea typeface="+mn-ea"/>
                <a:cs typeface="+mn-cs"/>
              </a:rPr>
              <a:t>La LPM prévoit des ressources à hauteur de 198 milliards d’euros sur la période 2019-2023, soit 39,6 </a:t>
            </a:r>
          </a:p>
          <a:p>
            <a:r>
              <a:rPr lang="fr-FR" sz="1200" kern="1200" dirty="0" smtClean="0">
                <a:solidFill>
                  <a:schemeClr val="tx1"/>
                </a:solidFill>
                <a:effectLst/>
                <a:latin typeface="+mn-lt"/>
                <a:ea typeface="+mn-ea"/>
                <a:cs typeface="+mn-cs"/>
              </a:rPr>
              <a:t>milliards d’euros par an en moyenne sur la période. Cela représente une hausse inédite de 1,7 milliard d’euros par </a:t>
            </a:r>
          </a:p>
          <a:p>
            <a:r>
              <a:rPr lang="fr-FR" sz="1200" kern="1200" dirty="0" smtClean="0">
                <a:solidFill>
                  <a:schemeClr val="tx1"/>
                </a:solidFill>
                <a:effectLst/>
                <a:latin typeface="+mn-lt"/>
                <a:ea typeface="+mn-ea"/>
                <a:cs typeface="+mn-cs"/>
              </a:rPr>
              <a:t>an jusqu’en 2022, puis de 3 milliards d’euros en 2023.</a:t>
            </a:r>
          </a:p>
          <a:p>
            <a:r>
              <a:rPr lang="fr-FR" sz="1200" kern="1200" dirty="0" smtClean="0">
                <a:solidFill>
                  <a:schemeClr val="tx1"/>
                </a:solidFill>
                <a:effectLst/>
                <a:latin typeface="+mn-lt"/>
                <a:ea typeface="+mn-ea"/>
                <a:cs typeface="+mn-cs"/>
              </a:rPr>
              <a:t>Par rapport à la période 2014-2018, cela représente un effort financier de +23 %, soit +7,4 milliards d’euros par an </a:t>
            </a:r>
          </a:p>
          <a:p>
            <a:r>
              <a:rPr lang="fr-FR" sz="1200" kern="1200" dirty="0" smtClean="0">
                <a:solidFill>
                  <a:schemeClr val="tx1"/>
                </a:solidFill>
                <a:effectLst/>
                <a:latin typeface="+mn-lt"/>
                <a:ea typeface="+mn-ea"/>
                <a:cs typeface="+mn-cs"/>
              </a:rPr>
              <a:t>en moyenne.</a:t>
            </a:r>
          </a:p>
          <a:p>
            <a:r>
              <a:rPr lang="fr-FR" sz="1000" kern="1200" dirty="0" smtClean="0">
                <a:solidFill>
                  <a:schemeClr val="tx1"/>
                </a:solidFill>
                <a:effectLst/>
                <a:latin typeface="+mn-lt"/>
                <a:ea typeface="+mn-ea"/>
                <a:cs typeface="+mn-cs"/>
              </a:rPr>
              <a:t>- 2 % du PIB à horizon 2025, 1,91 % en 2023 pour 1,78 % en 2017</a:t>
            </a:r>
          </a:p>
          <a:p>
            <a:r>
              <a:rPr lang="fr-FR" sz="1000" kern="1200" dirty="0" smtClean="0">
                <a:solidFill>
                  <a:schemeClr val="tx1"/>
                </a:solidFill>
                <a:effectLst/>
                <a:latin typeface="+mn-lt"/>
                <a:ea typeface="+mn-ea"/>
                <a:cs typeface="+mn-cs"/>
              </a:rPr>
              <a:t>- 295 Md€ de besoins programmés sur la période de la LPM 2019-2025</a:t>
            </a:r>
          </a:p>
          <a:p>
            <a:r>
              <a:rPr lang="fr-FR" sz="1000" kern="1200" dirty="0" smtClean="0">
                <a:solidFill>
                  <a:schemeClr val="tx1"/>
                </a:solidFill>
                <a:effectLst/>
                <a:latin typeface="+mn-lt"/>
                <a:ea typeface="+mn-ea"/>
                <a:cs typeface="+mn-cs"/>
              </a:rPr>
              <a:t>- 198 Md€ de crédits sur la période 2019-2023</a:t>
            </a:r>
          </a:p>
          <a:p>
            <a:endParaRPr lang="fr-FR" sz="1200" dirty="0" smtClean="0"/>
          </a:p>
          <a:p>
            <a:pPr marL="0" indent="0">
              <a:lnSpc>
                <a:spcPct val="90000"/>
              </a:lnSpc>
              <a:spcBef>
                <a:spcPct val="0"/>
              </a:spcBef>
              <a:buNone/>
            </a:pPr>
            <a:endParaRPr lang="fr-FR" sz="1200" kern="1200" dirty="0" smtClean="0">
              <a:solidFill>
                <a:schemeClr val="accent1">
                  <a:lumMod val="75000"/>
                </a:schemeClr>
              </a:solidFill>
              <a:latin typeface="Candara" panose="020E0502030303020204" pitchFamily="34" charset="0"/>
              <a:ea typeface="+mn-ea"/>
              <a:cs typeface="+mn-cs"/>
            </a:endParaRPr>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26</a:t>
            </a:fld>
            <a:endParaRPr lang="fr-FR" dirty="0"/>
          </a:p>
        </p:txBody>
      </p:sp>
    </p:spTree>
    <p:extLst>
      <p:ext uri="{BB962C8B-B14F-4D97-AF65-F5344CB8AC3E}">
        <p14:creationId xmlns:p14="http://schemas.microsoft.com/office/powerpoint/2010/main" val="857913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indent="0">
              <a:lnSpc>
                <a:spcPct val="90000"/>
              </a:lnSpc>
              <a:spcBef>
                <a:spcPct val="0"/>
              </a:spcBef>
              <a:buNone/>
            </a:pPr>
            <a:r>
              <a:rPr lang="fr-FR" sz="1200" kern="1200" dirty="0" smtClean="0">
                <a:solidFill>
                  <a:schemeClr val="accent1">
                    <a:lumMod val="75000"/>
                  </a:schemeClr>
                </a:solidFill>
                <a:latin typeface="Candara" panose="020E0502030303020204" pitchFamily="34" charset="0"/>
                <a:ea typeface="+mn-ea"/>
                <a:cs typeface="+mn-cs"/>
              </a:rPr>
              <a:t>Un contexte international marqué la persistance du terrorisme et la poursuite du dispositif sentinelle, le recours à des stratégies de puissance, la prolifération des armes de destruction massive et l’émergence de nouvelles menaces, notamment cyber.</a:t>
            </a:r>
          </a:p>
          <a:p>
            <a:pPr marL="0" marR="0" indent="0" algn="l" defTabSz="779252" rtl="0" eaLnBrk="1" fontAlgn="auto" latinLnBrk="0" hangingPunct="1">
              <a:lnSpc>
                <a:spcPct val="90000"/>
              </a:lnSpc>
              <a:spcBef>
                <a:spcPct val="0"/>
              </a:spcBef>
              <a:spcAft>
                <a:spcPts val="0"/>
              </a:spcAft>
              <a:buClrTx/>
              <a:buSzTx/>
              <a:buFontTx/>
              <a:buNone/>
              <a:tabLst/>
              <a:defRPr/>
            </a:pPr>
            <a:r>
              <a:rPr lang="fr-FR" sz="1200" baseline="0" dirty="0" smtClean="0"/>
              <a:t>Le budget de la défense doit permettre de construire un outil de défense agile et réactif, soutenable dans la durée et préservant notre capacité d’autonomie, tout en mettant en œuvre les nécessaires coopérations européennes et internationales.</a:t>
            </a:r>
          </a:p>
          <a:p>
            <a:pPr marL="0" indent="0">
              <a:lnSpc>
                <a:spcPct val="90000"/>
              </a:lnSpc>
              <a:spcBef>
                <a:spcPct val="0"/>
              </a:spcBef>
              <a:buNone/>
            </a:pPr>
            <a:endParaRPr lang="fr-FR" sz="1200" kern="1200" dirty="0" smtClean="0">
              <a:solidFill>
                <a:schemeClr val="accent1">
                  <a:lumMod val="75000"/>
                </a:schemeClr>
              </a:solidFill>
              <a:latin typeface="Candara" panose="020E0502030303020204" pitchFamily="34" charset="0"/>
              <a:ea typeface="+mn-ea"/>
              <a:cs typeface="+mn-cs"/>
            </a:endParaRPr>
          </a:p>
          <a:p>
            <a:r>
              <a:rPr lang="fr-FR" sz="1000" kern="1200" dirty="0" smtClean="0">
                <a:solidFill>
                  <a:schemeClr val="tx1"/>
                </a:solidFill>
                <a:effectLst/>
                <a:latin typeface="+mn-lt"/>
                <a:ea typeface="+mn-ea"/>
                <a:cs typeface="+mn-cs"/>
              </a:rPr>
              <a:t>la LPM 2019-2025 dote ainsi les armées des ressources nécessaires pour se moderniser et être capables de remplir leurs missions de manière soutenable et dans la durée, c’est-à-dire en maintenant un niveau d’engagement conforme aux contrats opérationnels fixés, sans dégrader le capital opérationnel, à la fois en termes de ressources humaines et de matériels.</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Afin d’améliorer la disponibilité technique des matériels des armées, les processus et les outils de MCO seront modernisés et les budgets d’entretien seront augmentés (+ 1 milliard d’euros en moyenne annuelle par rapport à la période 2014-2018).</a:t>
            </a:r>
          </a:p>
          <a:p>
            <a:r>
              <a:rPr lang="fr-FR" sz="1000" kern="1200" dirty="0" smtClean="0">
                <a:solidFill>
                  <a:schemeClr val="tx1"/>
                </a:solidFill>
                <a:effectLst/>
                <a:latin typeface="+mn-lt"/>
                <a:ea typeface="+mn-ea"/>
                <a:cs typeface="+mn-cs"/>
              </a:rPr>
              <a:t>En particulier :</a:t>
            </a:r>
          </a:p>
          <a:p>
            <a:r>
              <a:rPr lang="fr-FR" sz="1000" kern="1200" dirty="0" smtClean="0">
                <a:solidFill>
                  <a:schemeClr val="tx1"/>
                </a:solidFill>
                <a:effectLst/>
                <a:latin typeface="+mn-lt"/>
                <a:ea typeface="+mn-ea"/>
                <a:cs typeface="+mn-cs"/>
              </a:rPr>
              <a:t>- dans le domaine aéronautique, une direction de la maintenance aéronautique sera créée et les industriels seront davantage impliqués, tout comme le Service industriel de l’aéronautique (SIAé); </a:t>
            </a:r>
          </a:p>
          <a:p>
            <a:r>
              <a:rPr lang="fr-FR" sz="1000" kern="1200" dirty="0" smtClean="0">
                <a:solidFill>
                  <a:schemeClr val="tx1"/>
                </a:solidFill>
                <a:effectLst/>
                <a:latin typeface="+mn-lt"/>
                <a:ea typeface="+mn-ea"/>
                <a:cs typeface="+mn-cs"/>
              </a:rPr>
              <a:t>- dans le domaine naval, l’entretien des bâtiments de nouvelle génération (FREMM, Barracuda) comme des plus anciens (sous-marins nucléaires d’attaque, chasseurs de mines tripartite) contribuera à la tenue des contrats opérationnels; </a:t>
            </a:r>
          </a:p>
          <a:p>
            <a:pPr marL="171450" indent="-171450">
              <a:buFontTx/>
              <a:buChar char="-"/>
            </a:pPr>
            <a:r>
              <a:rPr lang="fr-FR" sz="1000" kern="1200" dirty="0" smtClean="0">
                <a:solidFill>
                  <a:schemeClr val="tx1"/>
                </a:solidFill>
                <a:effectLst/>
                <a:latin typeface="+mn-lt"/>
                <a:ea typeface="+mn-ea"/>
                <a:cs typeface="+mn-cs"/>
              </a:rPr>
              <a:t>afin d’améliorer la disponibilité des matériels terrestres, la Structure intégrée du maintien en condition des matériels terrestres (SIMMT) poursuivra ses efforts de transformation de la maintenance, avec un appel accru à l’industrie privée.</a:t>
            </a:r>
          </a:p>
          <a:p>
            <a:r>
              <a:rPr lang="fr-FR" sz="1000" kern="1200" dirty="0" smtClean="0">
                <a:solidFill>
                  <a:schemeClr val="tx1"/>
                </a:solidFill>
                <a:effectLst/>
                <a:latin typeface="+mn-lt"/>
                <a:ea typeface="+mn-ea"/>
                <a:cs typeface="+mn-cs"/>
              </a:rPr>
              <a:t>- Le programme SCORPION renouvellera les capacités du combat de contact autour des deux véhicules blindés GRIFFON et JAGUAR et d’un unique système d’information et de communication SICS qui permet la mise en réseau de tous les acteurs du combat terrestre. Il intègre également l’acquisition de véhicules blindés multi-rôles légers, la rénovation du char Leclerc et des systèmes modernes d’entraînement au combat exploitant la simulation et la réalité virtuelle.</a:t>
            </a:r>
          </a:p>
          <a:p>
            <a:pPr marL="171450" indent="-171450">
              <a:buFontTx/>
              <a:buChar char="-"/>
            </a:pPr>
            <a:endParaRPr lang="fr-FR" sz="1000" kern="1200" dirty="0" smtClean="0">
              <a:solidFill>
                <a:schemeClr val="tx1"/>
              </a:solidFill>
              <a:effectLst/>
              <a:latin typeface="+mn-lt"/>
              <a:ea typeface="+mn-ea"/>
              <a:cs typeface="+mn-cs"/>
            </a:endParaRPr>
          </a:p>
          <a:p>
            <a:pPr marL="0" marR="0" indent="0" algn="l" defTabSz="779252" rtl="0" eaLnBrk="1" fontAlgn="auto" latinLnBrk="0" hangingPunct="1">
              <a:lnSpc>
                <a:spcPct val="90000"/>
              </a:lnSpc>
              <a:spcBef>
                <a:spcPct val="0"/>
              </a:spcBef>
              <a:spcAft>
                <a:spcPts val="0"/>
              </a:spcAft>
              <a:buClrTx/>
              <a:buSzTx/>
              <a:buFontTx/>
              <a:buNone/>
              <a:tabLst/>
              <a:defRPr/>
            </a:pPr>
            <a:r>
              <a:rPr lang="fr-FR" sz="1200" kern="1200" dirty="0" smtClean="0">
                <a:solidFill>
                  <a:schemeClr val="tx1"/>
                </a:solidFill>
                <a:effectLst/>
                <a:latin typeface="+mn-lt"/>
                <a:ea typeface="+mn-ea"/>
                <a:cs typeface="+mn-cs"/>
              </a:rPr>
              <a:t>À ces ressources budgétaires, s’ajoute la création de 6 000 postes sur la période 2019-2025, dont 3 000 entre 2019 et 2023.</a:t>
            </a:r>
          </a:p>
          <a:p>
            <a:r>
              <a:rPr lang="fr-FR" sz="1000" kern="1200" dirty="0" smtClean="0">
                <a:solidFill>
                  <a:schemeClr val="tx1"/>
                </a:solidFill>
                <a:effectLst/>
                <a:latin typeface="+mn-lt"/>
                <a:ea typeface="+mn-ea"/>
                <a:cs typeface="+mn-cs"/>
              </a:rPr>
              <a:t>Ces effectifs nouveaux permettront de répondre à des besoins prioritaires des armées, notamment poursuivre la montée en puissance du ministère dans le domaine du renseignement (+1 500) et de la cyberdéfense (+1 000 cybercombattants). Au total, la moitié des créations prévues sur la LPM 2019-2025, soit 3 000 effectifs, armera les domaines du renseignement ou du numérique, y compris pour le développement de compétences dans </a:t>
            </a:r>
          </a:p>
          <a:p>
            <a:r>
              <a:rPr lang="fr-FR" sz="1000" kern="1200" dirty="0" smtClean="0">
                <a:solidFill>
                  <a:schemeClr val="tx1"/>
                </a:solidFill>
                <a:effectLst/>
                <a:latin typeface="+mn-lt"/>
                <a:ea typeface="+mn-ea"/>
                <a:cs typeface="+mn-cs"/>
              </a:rPr>
              <a:t>les technologies innovantes (intelligence artificielle ou traitement massif de données).</a:t>
            </a:r>
          </a:p>
          <a:p>
            <a:pPr marL="0" indent="0">
              <a:lnSpc>
                <a:spcPct val="90000"/>
              </a:lnSpc>
              <a:spcBef>
                <a:spcPct val="0"/>
              </a:spcBef>
              <a:buNone/>
            </a:pPr>
            <a:endParaRPr lang="fr-FR" sz="1200" kern="1200" dirty="0" smtClean="0">
              <a:solidFill>
                <a:schemeClr val="accent1">
                  <a:lumMod val="75000"/>
                </a:schemeClr>
              </a:solidFill>
              <a:latin typeface="Candara" panose="020E0502030303020204" pitchFamily="34" charset="0"/>
              <a:ea typeface="+mn-ea"/>
              <a:cs typeface="+mn-cs"/>
            </a:endParaRPr>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27</a:t>
            </a:fld>
            <a:endParaRPr lang="fr-FR" dirty="0"/>
          </a:p>
        </p:txBody>
      </p:sp>
    </p:spTree>
    <p:extLst>
      <p:ext uri="{BB962C8B-B14F-4D97-AF65-F5344CB8AC3E}">
        <p14:creationId xmlns:p14="http://schemas.microsoft.com/office/powerpoint/2010/main" val="857913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kern="1200" dirty="0" smtClean="0">
                <a:solidFill>
                  <a:schemeClr val="tx1"/>
                </a:solidFill>
                <a:effectLst/>
                <a:latin typeface="+mn-lt"/>
                <a:ea typeface="+mn-ea"/>
                <a:cs typeface="+mn-cs"/>
              </a:rPr>
              <a:t>L’innovation est un levier majeur de la LPM 2019-2025 pour garantir l’autonomie stratégique de la France et la supériorité opérationnelle de nos forces. </a:t>
            </a:r>
          </a:p>
          <a:p>
            <a:r>
              <a:rPr lang="fr-FR" sz="1000" kern="1200" dirty="0" smtClean="0">
                <a:solidFill>
                  <a:schemeClr val="tx1"/>
                </a:solidFill>
                <a:effectLst/>
                <a:latin typeface="+mn-lt"/>
                <a:ea typeface="+mn-ea"/>
                <a:cs typeface="+mn-cs"/>
              </a:rPr>
              <a:t>C’est cette supériorité opérationnelle qui permettra à nos armées d’assurer au mieux la sécurité des Français, sur notre sol comme en dehors de nos frontières, tout en permettant de rester dans le groupe des puissances militaires qui comptent dans le monde. Pour ce faire, des financements accrus seront mis en place pour soutenir des études et des programmes permettant de développer les technologies nécessaires à la réalisation des équipements futurs. Ce sont ainsi en moyenne 1,8 milliard d’euros par an qui seront consacrés, dès le début de période, à la conception des futurs grands programmes d’armement. </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Ces budgets permettront également de financer d’autres dispositifs pour soutenir l’innovation technologique et l’innovation d’usage telles que les aides à l’innovation ou l’investissement en fonds propres (Def’invest) pour les PME, ainsi que les plates-formes d’innovation, notamment avec la création d’un « Defense Lab ».</a:t>
            </a:r>
          </a:p>
          <a:p>
            <a:r>
              <a:rPr lang="fr-FR" sz="1000" kern="1200" dirty="0" smtClean="0">
                <a:solidFill>
                  <a:schemeClr val="tx1"/>
                </a:solidFill>
                <a:effectLst/>
                <a:latin typeface="+mn-lt"/>
                <a:ea typeface="+mn-ea"/>
                <a:cs typeface="+mn-cs"/>
              </a:rPr>
              <a:t>Le montant, consacré aux études technologiques et à l’innovation qui était de 730 millions d’euros par an en moyenne lors de la LPM précédente, sera augmenté progressivement, pour atteindre 1 milliard d’euros par an dès 2022.</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28</a:t>
            </a:fld>
            <a:endParaRPr lang="fr-FR" dirty="0"/>
          </a:p>
        </p:txBody>
      </p:sp>
    </p:spTree>
    <p:extLst>
      <p:ext uri="{BB962C8B-B14F-4D97-AF65-F5344CB8AC3E}">
        <p14:creationId xmlns:p14="http://schemas.microsoft.com/office/powerpoint/2010/main" val="1026990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kern="1200" dirty="0" smtClean="0">
                <a:solidFill>
                  <a:schemeClr val="tx1"/>
                </a:solidFill>
                <a:effectLst/>
                <a:latin typeface="+mn-lt"/>
                <a:ea typeface="+mn-ea"/>
                <a:cs typeface="+mn-cs"/>
              </a:rPr>
              <a:t>La Revue stratégique rappelle l’importance d’une industrie de défense française forte, composante essentielle de l’autonomie stratégique de la France et seule à même de garantir la sécurité de notre approvisionnement en équipements et en systèmes d’armes critiques.</a:t>
            </a:r>
          </a:p>
          <a:p>
            <a:r>
              <a:rPr lang="fr-FR" sz="1000" kern="1200" dirty="0" smtClean="0">
                <a:solidFill>
                  <a:schemeClr val="tx1"/>
                </a:solidFill>
                <a:effectLst/>
                <a:latin typeface="+mn-lt"/>
                <a:ea typeface="+mn-ea"/>
                <a:cs typeface="+mn-cs"/>
              </a:rPr>
              <a:t>Dans une période où les opérations militaires connaissent des évolutions rapides, la France a besoin de maintenir au plus haut niveau d’excellence, les compétences de son industrie pour pouvoir développer de nouvelles technologies et de nouveaux types d’armements intégrant les dernières évolutions observées dans des domaines comme la cybernétique, l’espace, le traitement de l’information, les drones, la robotique.</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Depuis cinq ans, le pacte Défense-PME a permis de développer les actions de soutien aux PME, dans le domaine des achats publics, de la relation aux Maitres d’œuvre Industriels et de l’export. Ce pacte est en cours de rénovation pour développer, optimiser et redynamiser les actions. Le fonds Def’invest (*), notamment, a été créé pour consolider les PME et ETI présentant un intérêt stratégique pour la Défense en sécurisant leur capital et en permettant de soutenir sur le long terme leur croissance.</a:t>
            </a:r>
          </a:p>
          <a:p>
            <a:r>
              <a:rPr lang="fr-FR" sz="1000" kern="1200" dirty="0" smtClean="0">
                <a:solidFill>
                  <a:schemeClr val="tx1"/>
                </a:solidFill>
                <a:effectLst/>
                <a:latin typeface="+mn-lt"/>
                <a:ea typeface="+mn-ea"/>
                <a:cs typeface="+mn-cs"/>
              </a:rPr>
              <a:t>Dans cet esprit de développement de la culture d’innovation, le renforcement de la BITD pour garantir l’autonomie stratégique française est donc primordial. Le soutien aux exportations, notamment, qui est une priorité du ministère des armées, contribue à la « soutenabilité » de notre politique de défense en assurant la pérennité de notre BITD, grâce à une mutualisation des coûts du maintien en condition opérationnelle de certains de nos matériels.</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Le passage à une échelle européenne est un enjeu essentiel pour notre industrie de défense afin de mutualiser les développements de nouveaux systèmes sur la base de besoins militaires convergents entre États membres. Ainsi, la nouvelle dynamique européenne désormais enclenchée, permettra de donner un élan à la recherche de coopérations résolues et maîtrisées, dont le degré d’interdépendance consentie variera selon les technologies concernées. La coopération a pour premier objectif de mutualiser les efforts financiers et techniques de plusieurs pays </a:t>
            </a:r>
          </a:p>
          <a:p>
            <a:r>
              <a:rPr lang="fr-FR" sz="1000" kern="1200" dirty="0" smtClean="0">
                <a:solidFill>
                  <a:schemeClr val="tx1"/>
                </a:solidFill>
                <a:effectLst/>
                <a:latin typeface="+mn-lt"/>
                <a:ea typeface="+mn-ea"/>
                <a:cs typeface="+mn-cs"/>
              </a:rPr>
              <a:t>pour avoir accès à des capacités que chaque pays européen ne peut développer seul. Elle contribue également au développement des coopérations opérationnelles.</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29</a:t>
            </a:fld>
            <a:endParaRPr lang="fr-FR" dirty="0"/>
          </a:p>
        </p:txBody>
      </p:sp>
    </p:spTree>
    <p:extLst>
      <p:ext uri="{BB962C8B-B14F-4D97-AF65-F5344CB8AC3E}">
        <p14:creationId xmlns:p14="http://schemas.microsoft.com/office/powerpoint/2010/main" val="488108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kern="1200" dirty="0" smtClean="0">
                <a:solidFill>
                  <a:schemeClr val="tx1"/>
                </a:solidFill>
                <a:effectLst/>
                <a:latin typeface="+mn-lt"/>
                <a:ea typeface="+mn-ea"/>
                <a:cs typeface="+mn-cs"/>
              </a:rPr>
              <a:t>Cette modernisation s’articulera en une réforme globale, dont les principaux objectifs sont la recherche d’une meilleure efficacité avec une répartition optimisée des moyens, un recentrage des grands organismes sur leur cœur de métier et la poursuite de l’amélioration de la condition du personnel civil et militaire. </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33</a:t>
            </a:fld>
            <a:endParaRPr lang="fr-FR" dirty="0"/>
          </a:p>
        </p:txBody>
      </p:sp>
    </p:spTree>
    <p:extLst>
      <p:ext uri="{BB962C8B-B14F-4D97-AF65-F5344CB8AC3E}">
        <p14:creationId xmlns:p14="http://schemas.microsoft.com/office/powerpoint/2010/main" val="2480289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kern="1200" dirty="0" smtClean="0">
                <a:solidFill>
                  <a:schemeClr val="tx1"/>
                </a:solidFill>
                <a:effectLst/>
                <a:latin typeface="+mn-lt"/>
                <a:ea typeface="+mn-ea"/>
                <a:cs typeface="+mn-cs"/>
              </a:rPr>
              <a:t>Le</a:t>
            </a:r>
            <a:r>
              <a:rPr lang="fr-FR" sz="1000" kern="1200" baseline="0" dirty="0" smtClean="0">
                <a:solidFill>
                  <a:schemeClr val="tx1"/>
                </a:solidFill>
                <a:effectLst/>
                <a:latin typeface="+mn-lt"/>
                <a:ea typeface="+mn-ea"/>
                <a:cs typeface="+mn-cs"/>
              </a:rPr>
              <a:t> ministère des armées est soumis, au même titre que les autres ministères, à des évolutions permanentes en termes d’effectifs: </a:t>
            </a:r>
            <a:r>
              <a:rPr lang="fr-FR" sz="1000" kern="1200" dirty="0" smtClean="0">
                <a:solidFill>
                  <a:schemeClr val="tx1"/>
                </a:solidFill>
                <a:effectLst/>
                <a:latin typeface="+mn-lt"/>
                <a:ea typeface="+mn-ea"/>
                <a:cs typeface="+mn-cs"/>
              </a:rPr>
              <a:t>209901 militaires, 63379 civils, soit 273280 effectifs temps plein travaillé (ETPT) en 2017.</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La transformation du ministère demeure un axe majeur de la LPM 2019-2025. Alors que les précédentes réformes avaient pour but de rallier des cibles d’économies ou de baisse d’effectifs, il s’agit désormais d’améliorer la performance générale du ministère au profit des armées et des agents du ministère. À ce titre, la transformation numérique et l’innovation sont des leviers essentiels pour sa modernisation.</a:t>
            </a:r>
          </a:p>
          <a:p>
            <a:r>
              <a:rPr lang="fr-FR" sz="1000" kern="1200" dirty="0" smtClean="0">
                <a:solidFill>
                  <a:schemeClr val="tx1"/>
                </a:solidFill>
                <a:effectLst/>
                <a:latin typeface="+mn-lt"/>
                <a:ea typeface="+mn-ea"/>
                <a:cs typeface="+mn-cs"/>
              </a:rPr>
              <a:t>Au-delà de l’évolution des modes de travail et du surcroît de performance attendue par la transformation numérique, la modernisation du ministère s’appuie sur la simplification de l’ensemble des processus du ministère, la réforme de son organisation centrale, l’optimisation des fonctions de soutien, l’amélioration de la gestion des ressources humaines qui constituent des axes prioritaires.</a:t>
            </a:r>
          </a:p>
          <a:p>
            <a:endParaRPr lang="fr-FR" sz="10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34</a:t>
            </a:fld>
            <a:endParaRPr lang="fr-FR" dirty="0"/>
          </a:p>
        </p:txBody>
      </p:sp>
    </p:spTree>
    <p:extLst>
      <p:ext uri="{BB962C8B-B14F-4D97-AF65-F5344CB8AC3E}">
        <p14:creationId xmlns:p14="http://schemas.microsoft.com/office/powerpoint/2010/main" val="3687294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779252" rtl="0" eaLnBrk="1" fontAlgn="auto" latinLnBrk="0" hangingPunct="1">
              <a:lnSpc>
                <a:spcPct val="100000"/>
              </a:lnSpc>
              <a:spcBef>
                <a:spcPts val="0"/>
              </a:spcBef>
              <a:spcAft>
                <a:spcPts val="0"/>
              </a:spcAft>
              <a:buClrTx/>
              <a:buSzTx/>
              <a:buFontTx/>
              <a:buNone/>
              <a:tabLst/>
              <a:defRPr/>
            </a:pPr>
            <a:r>
              <a:rPr lang="fr-FR" sz="1000" kern="1200" dirty="0" smtClean="0">
                <a:solidFill>
                  <a:schemeClr val="tx1"/>
                </a:solidFill>
                <a:effectLst/>
                <a:latin typeface="+mn-lt"/>
                <a:ea typeface="+mn-ea"/>
                <a:cs typeface="+mn-cs"/>
              </a:rPr>
              <a:t>26654 recrutements</a:t>
            </a:r>
            <a:r>
              <a:rPr lang="fr-FR" sz="1000" kern="1200" baseline="0" dirty="0" smtClean="0">
                <a:solidFill>
                  <a:schemeClr val="tx1"/>
                </a:solidFill>
                <a:effectLst/>
                <a:latin typeface="+mn-lt"/>
                <a:ea typeface="+mn-ea"/>
                <a:cs typeface="+mn-cs"/>
              </a:rPr>
              <a:t> </a:t>
            </a:r>
            <a:r>
              <a:rPr lang="fr-FR" sz="1000" kern="1200" dirty="0" smtClean="0">
                <a:solidFill>
                  <a:schemeClr val="tx1"/>
                </a:solidFill>
                <a:effectLst/>
                <a:latin typeface="+mn-lt"/>
                <a:ea typeface="+mn-ea"/>
                <a:cs typeface="+mn-cs"/>
              </a:rPr>
              <a:t>militaires et civils en 2016</a:t>
            </a:r>
          </a:p>
          <a:p>
            <a:endParaRPr lang="fr-FR" sz="1000" kern="1200" dirty="0" smtClean="0">
              <a:solidFill>
                <a:schemeClr val="tx1"/>
              </a:solidFill>
              <a:effectLst/>
              <a:latin typeface="+mn-lt"/>
              <a:ea typeface="+mn-ea"/>
              <a:cs typeface="+mn-cs"/>
            </a:endParaRP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Pour être complet et équilibré, le modèle d’armée doit reposer sur des ressources </a:t>
            </a:r>
          </a:p>
          <a:p>
            <a:r>
              <a:rPr lang="fr-FR" sz="1000" kern="1200" dirty="0" smtClean="0">
                <a:solidFill>
                  <a:schemeClr val="tx1"/>
                </a:solidFill>
                <a:effectLst/>
                <a:latin typeface="+mn-lt"/>
                <a:ea typeface="+mn-ea"/>
                <a:cs typeface="+mn-cs"/>
              </a:rPr>
              <a:t>humaines qui répondent, en nombre et en compétence, aux besoins liés aux opérations extérieures et intérieures et à leur soutien. Cela requiert un effort d’attractivité, de fidélisation des compétences comme de réalisation des effectifs. Gage d’efficacité, ce modèle repose parallèlement sur une complémentarité entre le personnel militaire et civil.</a:t>
            </a:r>
          </a:p>
          <a:p>
            <a:r>
              <a:rPr lang="fr-FR" sz="1000" kern="1200" dirty="0" smtClean="0">
                <a:solidFill>
                  <a:schemeClr val="tx1"/>
                </a:solidFill>
                <a:effectLst/>
                <a:latin typeface="+mn-lt"/>
                <a:ea typeface="+mn-ea"/>
                <a:cs typeface="+mn-cs"/>
              </a:rPr>
              <a:t>Pour sélectionner les cadres, adapter les compétences et respecter l’impératif de jeunesse indispensable aux forces armées, la politique des ressources humaines s’appuie sur les leviers du recrutement, de la formation, de la gestion des parcours professionnels, de la fidélisation et de la reconversion, afin de pourvoir l’ensemble des postes.</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Les armées représentent un cadre de recrutement spécifique : l’impératif de jeunesse résultant des exigences propres à l’exécution des missions opérationnelles impose un renouvellement important des forces vives opérationnelles, et donc le maintien d’un niveau suffisant de recrutement grâce à des mesures incitatives. </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Dans un souci d’amélioration constant, la formation permet de dynamiser des parcours professionnels qualifiants, </a:t>
            </a:r>
          </a:p>
          <a:p>
            <a:r>
              <a:rPr lang="fr-FR" sz="1000" kern="1200" dirty="0" smtClean="0">
                <a:solidFill>
                  <a:schemeClr val="tx1"/>
                </a:solidFill>
                <a:effectLst/>
                <a:latin typeface="+mn-lt"/>
                <a:ea typeface="+mn-ea"/>
                <a:cs typeface="+mn-cs"/>
              </a:rPr>
              <a:t>variés et motivants pour tous les personnels. </a:t>
            </a:r>
          </a:p>
          <a:p>
            <a:endParaRPr lang="fr-FR" sz="1000" kern="1200" dirty="0" smtClean="0">
              <a:solidFill>
                <a:schemeClr val="tx1"/>
              </a:solidFill>
              <a:effectLst/>
              <a:latin typeface="+mn-lt"/>
              <a:ea typeface="+mn-ea"/>
              <a:cs typeface="+mn-cs"/>
            </a:endParaRP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26654 recrutements</a:t>
            </a:r>
            <a:r>
              <a:rPr lang="fr-FR" sz="1000" kern="1200" baseline="0" dirty="0" smtClean="0">
                <a:solidFill>
                  <a:schemeClr val="tx1"/>
                </a:solidFill>
                <a:effectLst/>
                <a:latin typeface="+mn-lt"/>
                <a:ea typeface="+mn-ea"/>
                <a:cs typeface="+mn-cs"/>
              </a:rPr>
              <a:t> </a:t>
            </a:r>
            <a:r>
              <a:rPr lang="fr-FR" sz="1000" kern="1200" dirty="0" smtClean="0">
                <a:solidFill>
                  <a:schemeClr val="tx1"/>
                </a:solidFill>
                <a:effectLst/>
                <a:latin typeface="+mn-lt"/>
                <a:ea typeface="+mn-ea"/>
                <a:cs typeface="+mn-cs"/>
              </a:rPr>
              <a:t>militaires et civils en 2016.</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35</a:t>
            </a:fld>
            <a:endParaRPr lang="fr-FR" dirty="0"/>
          </a:p>
        </p:txBody>
      </p:sp>
    </p:spTree>
    <p:extLst>
      <p:ext uri="{BB962C8B-B14F-4D97-AF65-F5344CB8AC3E}">
        <p14:creationId xmlns:p14="http://schemas.microsoft.com/office/powerpoint/2010/main" val="1209970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fr-FR" dirty="0" smtClean="0"/>
              <a:t>La stratégie de sécurité nationale a pour objet de permettre à la France de parer aux risques et menaces, directs ou indirects, susceptibles de menacer la vie de la nation. Ce concept est confirmé par</a:t>
            </a:r>
            <a:r>
              <a:rPr lang="fr-FR" altLang="fr-FR" baseline="0" dirty="0" smtClean="0"/>
              <a:t> la revue stratégique de 2017</a:t>
            </a:r>
            <a:r>
              <a:rPr lang="fr-FR" altLang="fr-FR" dirty="0" smtClean="0"/>
              <a:t>. Il se fonde sur la prise en compte de la continuité des menaces et des risques intérieurs et extérieurs qui pèsent sur la France, son territoire, sa population, ses intérêts de sécurité. Il permet de prendre la mesure des dimensions de toute nature de ces menaces et d’organiser au niveau national les réponses pour y faire face, en mobilisant à cette fin l’ensemble de l’appareil d’État, les forces armées, les forces de sécurité intérieure et de sécurité civile, comme les moyens des collectivités locales décentralisées et des grands opérateurs d’importance vitale pour le pays.</a:t>
            </a:r>
          </a:p>
          <a:p>
            <a:endParaRPr lang="fr-FR" dirty="0" smtClean="0"/>
          </a:p>
          <a:p>
            <a:r>
              <a:rPr lang="fr-FR" dirty="0" smtClean="0"/>
              <a:t>« La sécurité et la défense de la Nation engagent</a:t>
            </a:r>
            <a:r>
              <a:rPr lang="fr-FR" baseline="0" dirty="0" smtClean="0"/>
              <a:t> bien sûr l’intégralité de la communauté de Défense. Mais c’est l’ensemble de l’Etat, et au-delà toutes les ressources vives de la communauté nationale – ses collectivités, forces politiques, entreprises, jeunesse - qui doivent se mobiliser autour de ces enjeux » , Emmanuel Macron, Revue stratégique, octobre 2017. </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4</a:t>
            </a:fld>
            <a:endParaRPr lang="fr-FR" dirty="0"/>
          </a:p>
        </p:txBody>
      </p:sp>
    </p:spTree>
    <p:extLst>
      <p:ext uri="{BB962C8B-B14F-4D97-AF65-F5344CB8AC3E}">
        <p14:creationId xmlns:p14="http://schemas.microsoft.com/office/powerpoint/2010/main" val="3726617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kern="1200" dirty="0" smtClean="0">
                <a:solidFill>
                  <a:schemeClr val="tx1"/>
                </a:solidFill>
                <a:effectLst/>
                <a:latin typeface="+mn-lt"/>
                <a:ea typeface="+mn-ea"/>
                <a:cs typeface="+mn-cs"/>
              </a:rPr>
              <a:t>Cette modernisation s’articulera en une réforme globale, dont les principaux objectifs sont la recherche d’une meilleure efficacité avec une répartition optimisée des moyens, un recentrage des grands organismes sur leur cœur de métier et la poursuite de l’amélioration de la condition du personnel civil et militaire. </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Un plan de modernisation du ministère et de l’ensemble de ses composantes a donc été adopté par la ministre des Armées en comité exécutif ministériel au mois d’octobre 2017. Ce plan comporte quatorze chantiers qui couvrent l’intégralité du périmètre du ministère, et plus précisément portent sur les domaines suivants :</a:t>
            </a:r>
          </a:p>
          <a:p>
            <a:r>
              <a:rPr lang="fr-FR" sz="1000" kern="1200" dirty="0" smtClean="0">
                <a:solidFill>
                  <a:schemeClr val="tx1"/>
                </a:solidFill>
                <a:effectLst/>
                <a:latin typeface="+mn-lt"/>
                <a:ea typeface="+mn-ea"/>
                <a:cs typeface="+mn-cs"/>
              </a:rPr>
              <a:t>1. équipement des forces ;</a:t>
            </a:r>
          </a:p>
          <a:p>
            <a:r>
              <a:rPr lang="fr-FR" sz="1000" kern="1200" dirty="0" smtClean="0">
                <a:solidFill>
                  <a:schemeClr val="tx1"/>
                </a:solidFill>
                <a:effectLst/>
                <a:latin typeface="+mn-lt"/>
                <a:ea typeface="+mn-ea"/>
                <a:cs typeface="+mn-cs"/>
              </a:rPr>
              <a:t>2. maintien en condition opérationnelle des matériels ;</a:t>
            </a:r>
          </a:p>
          <a:p>
            <a:r>
              <a:rPr lang="fr-FR" sz="1000" kern="1200" dirty="0" smtClean="0">
                <a:solidFill>
                  <a:schemeClr val="tx1"/>
                </a:solidFill>
                <a:effectLst/>
                <a:latin typeface="+mn-lt"/>
                <a:ea typeface="+mn-ea"/>
                <a:cs typeface="+mn-cs"/>
              </a:rPr>
              <a:t>3. numérique ;</a:t>
            </a:r>
          </a:p>
          <a:p>
            <a:r>
              <a:rPr lang="fr-FR" sz="1000" kern="1200" dirty="0" smtClean="0">
                <a:solidFill>
                  <a:schemeClr val="tx1"/>
                </a:solidFill>
                <a:effectLst/>
                <a:latin typeface="+mn-lt"/>
                <a:ea typeface="+mn-ea"/>
                <a:cs typeface="+mn-cs"/>
              </a:rPr>
              <a:t>4. innovation ;</a:t>
            </a:r>
          </a:p>
          <a:p>
            <a:r>
              <a:rPr lang="fr-FR" sz="1000" kern="1200" dirty="0" smtClean="0">
                <a:solidFill>
                  <a:schemeClr val="tx1"/>
                </a:solidFill>
                <a:effectLst/>
                <a:latin typeface="+mn-lt"/>
                <a:ea typeface="+mn-ea"/>
                <a:cs typeface="+mn-cs"/>
              </a:rPr>
              <a:t>5.</a:t>
            </a:r>
            <a:r>
              <a:rPr lang="fr-FR" sz="1000" kern="1200" baseline="0" dirty="0" smtClean="0">
                <a:solidFill>
                  <a:schemeClr val="tx1"/>
                </a:solidFill>
                <a:effectLst/>
                <a:latin typeface="+mn-lt"/>
                <a:ea typeface="+mn-ea"/>
                <a:cs typeface="+mn-cs"/>
              </a:rPr>
              <a:t> </a:t>
            </a:r>
            <a:r>
              <a:rPr lang="fr-FR" sz="1000" kern="1200" dirty="0" smtClean="0">
                <a:solidFill>
                  <a:schemeClr val="tx1"/>
                </a:solidFill>
                <a:effectLst/>
                <a:latin typeface="+mn-lt"/>
                <a:ea typeface="+mn-ea"/>
                <a:cs typeface="+mn-cs"/>
              </a:rPr>
              <a:t>organisation centrale et territoriale du ministère ;</a:t>
            </a:r>
          </a:p>
          <a:p>
            <a:r>
              <a:rPr lang="fr-FR" sz="1000" kern="1200" dirty="0" smtClean="0">
                <a:solidFill>
                  <a:schemeClr val="tx1"/>
                </a:solidFill>
                <a:effectLst/>
                <a:latin typeface="+mn-lt"/>
                <a:ea typeface="+mn-ea"/>
                <a:cs typeface="+mn-cs"/>
              </a:rPr>
              <a:t>6. ressources humaines ;</a:t>
            </a:r>
          </a:p>
          <a:p>
            <a:r>
              <a:rPr lang="fr-FR" sz="1000" kern="1200" dirty="0" smtClean="0">
                <a:solidFill>
                  <a:schemeClr val="tx1"/>
                </a:solidFill>
                <a:effectLst/>
                <a:latin typeface="+mn-lt"/>
                <a:ea typeface="+mn-ea"/>
                <a:cs typeface="+mn-cs"/>
              </a:rPr>
              <a:t>7.</a:t>
            </a:r>
            <a:r>
              <a:rPr lang="fr-FR" sz="1000" kern="1200" baseline="0" dirty="0" smtClean="0">
                <a:solidFill>
                  <a:schemeClr val="tx1"/>
                </a:solidFill>
                <a:effectLst/>
                <a:latin typeface="+mn-lt"/>
                <a:ea typeface="+mn-ea"/>
                <a:cs typeface="+mn-cs"/>
              </a:rPr>
              <a:t> </a:t>
            </a:r>
            <a:r>
              <a:rPr lang="fr-FR" sz="1000" kern="1200" dirty="0" smtClean="0">
                <a:solidFill>
                  <a:schemeClr val="tx1"/>
                </a:solidFill>
                <a:effectLst/>
                <a:latin typeface="+mn-lt"/>
                <a:ea typeface="+mn-ea"/>
                <a:cs typeface="+mn-cs"/>
              </a:rPr>
              <a:t>simplification administrative et normative du ministère ;</a:t>
            </a:r>
          </a:p>
          <a:p>
            <a:r>
              <a:rPr lang="fr-FR" sz="1000" kern="1200" dirty="0" smtClean="0">
                <a:solidFill>
                  <a:schemeClr val="tx1"/>
                </a:solidFill>
                <a:effectLst/>
                <a:latin typeface="+mn-lt"/>
                <a:ea typeface="+mn-ea"/>
                <a:cs typeface="+mn-cs"/>
              </a:rPr>
              <a:t>8. soutiens ;</a:t>
            </a:r>
          </a:p>
          <a:p>
            <a:r>
              <a:rPr lang="fr-FR" sz="1000" kern="1200" dirty="0" smtClean="0">
                <a:solidFill>
                  <a:schemeClr val="tx1"/>
                </a:solidFill>
                <a:effectLst/>
                <a:latin typeface="+mn-lt"/>
                <a:ea typeface="+mn-ea"/>
                <a:cs typeface="+mn-cs"/>
              </a:rPr>
              <a:t>9.</a:t>
            </a:r>
            <a:r>
              <a:rPr lang="fr-FR" sz="1000" kern="1200" baseline="0" dirty="0" smtClean="0">
                <a:solidFill>
                  <a:schemeClr val="tx1"/>
                </a:solidFill>
                <a:effectLst/>
                <a:latin typeface="+mn-lt"/>
                <a:ea typeface="+mn-ea"/>
                <a:cs typeface="+mn-cs"/>
              </a:rPr>
              <a:t> </a:t>
            </a:r>
            <a:r>
              <a:rPr lang="fr-FR" sz="1000" kern="1200" dirty="0" smtClean="0">
                <a:solidFill>
                  <a:schemeClr val="tx1"/>
                </a:solidFill>
                <a:effectLst/>
                <a:latin typeface="+mn-lt"/>
                <a:ea typeface="+mn-ea"/>
                <a:cs typeface="+mn-cs"/>
              </a:rPr>
              <a:t>immobilier et infrastructures ;</a:t>
            </a:r>
          </a:p>
          <a:p>
            <a:r>
              <a:rPr lang="fr-FR" sz="1000" kern="1200" dirty="0" smtClean="0">
                <a:solidFill>
                  <a:schemeClr val="tx1"/>
                </a:solidFill>
                <a:effectLst/>
                <a:latin typeface="+mn-lt"/>
                <a:ea typeface="+mn-ea"/>
                <a:cs typeface="+mn-cs"/>
              </a:rPr>
              <a:t>10.</a:t>
            </a:r>
            <a:r>
              <a:rPr lang="fr-FR" sz="1000" kern="1200" baseline="0" dirty="0" smtClean="0">
                <a:solidFill>
                  <a:schemeClr val="tx1"/>
                </a:solidFill>
                <a:effectLst/>
                <a:latin typeface="+mn-lt"/>
                <a:ea typeface="+mn-ea"/>
                <a:cs typeface="+mn-cs"/>
              </a:rPr>
              <a:t> </a:t>
            </a:r>
            <a:r>
              <a:rPr lang="fr-FR" sz="1000" kern="1200" dirty="0" smtClean="0">
                <a:solidFill>
                  <a:schemeClr val="tx1"/>
                </a:solidFill>
                <a:effectLst/>
                <a:latin typeface="+mn-lt"/>
                <a:ea typeface="+mn-ea"/>
                <a:cs typeface="+mn-cs"/>
              </a:rPr>
              <a:t>chaîne logistique ;</a:t>
            </a:r>
          </a:p>
          <a:p>
            <a:r>
              <a:rPr lang="fr-FR" sz="1000" kern="1200" dirty="0" smtClean="0">
                <a:solidFill>
                  <a:schemeClr val="tx1"/>
                </a:solidFill>
                <a:effectLst/>
                <a:latin typeface="+mn-lt"/>
                <a:ea typeface="+mn-ea"/>
                <a:cs typeface="+mn-cs"/>
              </a:rPr>
              <a:t>11. action internationale et soutien aux exportations ;</a:t>
            </a:r>
          </a:p>
          <a:p>
            <a:r>
              <a:rPr lang="fr-FR" sz="1000" kern="1200" dirty="0" smtClean="0">
                <a:solidFill>
                  <a:schemeClr val="tx1"/>
                </a:solidFill>
                <a:effectLst/>
                <a:latin typeface="+mn-lt"/>
                <a:ea typeface="+mn-ea"/>
                <a:cs typeface="+mn-cs"/>
              </a:rPr>
              <a:t>12. finances ;</a:t>
            </a:r>
          </a:p>
          <a:p>
            <a:r>
              <a:rPr lang="fr-FR" sz="1000" kern="1200" dirty="0" smtClean="0">
                <a:solidFill>
                  <a:schemeClr val="tx1"/>
                </a:solidFill>
                <a:effectLst/>
                <a:latin typeface="+mn-lt"/>
                <a:ea typeface="+mn-ea"/>
                <a:cs typeface="+mn-cs"/>
              </a:rPr>
              <a:t>13. audit, évaluation et maîtrise des risques ;</a:t>
            </a:r>
          </a:p>
          <a:p>
            <a:r>
              <a:rPr lang="fr-FR" sz="1000" kern="1200" dirty="0" smtClean="0">
                <a:solidFill>
                  <a:schemeClr val="tx1"/>
                </a:solidFill>
                <a:effectLst/>
                <a:latin typeface="+mn-lt"/>
                <a:ea typeface="+mn-ea"/>
                <a:cs typeface="+mn-cs"/>
              </a:rPr>
              <a:t>14. développement durable.</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La LPM 2019-25 prévoit la création de 6 000 emplois, dont 3 000 entre 2019 et 2023.</a:t>
            </a:r>
          </a:p>
          <a:p>
            <a:r>
              <a:rPr lang="fr-FR" sz="1000" kern="1200" dirty="0" smtClean="0">
                <a:solidFill>
                  <a:schemeClr val="tx1"/>
                </a:solidFill>
                <a:effectLst/>
                <a:latin typeface="+mn-lt"/>
                <a:ea typeface="+mn-ea"/>
                <a:cs typeface="+mn-cs"/>
              </a:rPr>
              <a:t>Cela met fin à la baisse des effectifs pour le ministère des armées qui a perdu, entre 2005 et 2015, près de 60 000 </a:t>
            </a:r>
          </a:p>
          <a:p>
            <a:r>
              <a:rPr lang="fr-FR" sz="1000" kern="1200" dirty="0" smtClean="0">
                <a:solidFill>
                  <a:schemeClr val="tx1"/>
                </a:solidFill>
                <a:effectLst/>
                <a:latin typeface="+mn-lt"/>
                <a:ea typeface="+mn-ea"/>
                <a:cs typeface="+mn-cs"/>
              </a:rPr>
              <a:t>postes, avant de les stabiliser ces dernières années. </a:t>
            </a:r>
          </a:p>
          <a:p>
            <a:r>
              <a:rPr lang="fr-FR" sz="1000" kern="1200" dirty="0" smtClean="0">
                <a:solidFill>
                  <a:schemeClr val="tx1"/>
                </a:solidFill>
                <a:effectLst/>
                <a:latin typeface="+mn-lt"/>
                <a:ea typeface="+mn-ea"/>
                <a:cs typeface="+mn-cs"/>
              </a:rPr>
              <a:t>Ces effectifs nouveaux permettront de répondre à des besoins prioritaires des armées, notamment pour poursuivre la montée en puissance du ministère dans le domaine du renseignement (+1 500) et de la cyberdéfense (+1 000 cybercombattants). Au total, la moitié des créations prévues sur la LPM 2019-2025, soit 3 000 effectifs, armera les domaines du renseignement ou du numérique, y compris pour le développement de compétences dans les technologies innovantes (intelligence artificielle ou traitement massif de données).</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36</a:t>
            </a:fld>
            <a:endParaRPr lang="fr-FR" dirty="0"/>
          </a:p>
        </p:txBody>
      </p:sp>
    </p:spTree>
    <p:extLst>
      <p:ext uri="{BB962C8B-B14F-4D97-AF65-F5344CB8AC3E}">
        <p14:creationId xmlns:p14="http://schemas.microsoft.com/office/powerpoint/2010/main" val="2480289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Au lendemain des attentats de 2015 en France, le lien armées-Nation a été réaffirmé avec vigueur. </a:t>
            </a:r>
          </a:p>
          <a:p>
            <a:endParaRPr lang="fr-FR" dirty="0" smtClean="0"/>
          </a:p>
          <a:p>
            <a:r>
              <a:rPr lang="fr-FR" dirty="0" smtClean="0"/>
              <a:t>La jeunesse est au cœur des priorités du ministère des Armées,</a:t>
            </a:r>
            <a:r>
              <a:rPr lang="fr-FR" baseline="0" dirty="0" smtClean="0"/>
              <a:t> en matière de recrutement, de transmission d’une culture de défense, de développement de la citoyenneté et de contribution à la cohésion de la Nation.</a:t>
            </a:r>
          </a:p>
          <a:p>
            <a:endParaRPr lang="fr-FR" baseline="0" dirty="0" smtClean="0"/>
          </a:p>
          <a:p>
            <a:r>
              <a:rPr lang="fr-FR" baseline="0" dirty="0" smtClean="0"/>
              <a:t>Les actions du Ministère s’inscrivent dans un plan global pour la jeunesse dont la stratégie se décline en deux axes :</a:t>
            </a:r>
          </a:p>
          <a:p>
            <a:pPr marL="171450" indent="-171450">
              <a:buFontTx/>
              <a:buChar char="-"/>
            </a:pPr>
            <a:r>
              <a:rPr lang="fr-FR" baseline="0" dirty="0" smtClean="0"/>
              <a:t>Garantir la pérennité et l’efficacité opérationnelle des armées pour construire l’armée de nos justes besoins ;</a:t>
            </a:r>
          </a:p>
          <a:p>
            <a:pPr marL="171450" indent="-171450">
              <a:buFontTx/>
              <a:buChar char="-"/>
            </a:pPr>
            <a:r>
              <a:rPr lang="fr-FR" baseline="0" dirty="0" smtClean="0"/>
              <a:t>Contribuer dans un cadre interministériel au renforcement de l’esprit de défense et à l’affirmation d’un sentiment d’appartenance à la communauté nationale en participant à leur formation en tant que citoyens conscients des enjeux et des missions de la Défense.</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37</a:t>
            </a:fld>
            <a:endParaRPr lang="fr-FR" dirty="0"/>
          </a:p>
        </p:txBody>
      </p:sp>
    </p:spTree>
    <p:extLst>
      <p:ext uri="{BB962C8B-B14F-4D97-AF65-F5344CB8AC3E}">
        <p14:creationId xmlns:p14="http://schemas.microsoft.com/office/powerpoint/2010/main" val="3033647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sz="1000" kern="1200" dirty="0" smtClean="0">
                <a:solidFill>
                  <a:schemeClr val="tx1"/>
                </a:solidFill>
                <a:effectLst/>
                <a:latin typeface="+mn-lt"/>
                <a:ea typeface="+mn-ea"/>
                <a:cs typeface="+mn-cs"/>
              </a:rPr>
              <a:t>La réserve opérationnelle apporte un renfort</a:t>
            </a:r>
            <a:r>
              <a:rPr lang="fr-FR" sz="1000" kern="1200" baseline="0" dirty="0" smtClean="0">
                <a:solidFill>
                  <a:schemeClr val="tx1"/>
                </a:solidFill>
                <a:effectLst/>
                <a:latin typeface="+mn-lt"/>
                <a:ea typeface="+mn-ea"/>
                <a:cs typeface="+mn-cs"/>
              </a:rPr>
              <a:t> significatif aux forces d’active, notamment dans le cadre de la mission SENTINELLE déclenchée à la suite des attentas de 2015.</a:t>
            </a:r>
          </a:p>
          <a:p>
            <a:endParaRPr lang="fr-FR" sz="1000" kern="1200" baseline="0" dirty="0" smtClean="0">
              <a:solidFill>
                <a:schemeClr val="tx1"/>
              </a:solidFill>
              <a:effectLst/>
              <a:latin typeface="+mn-lt"/>
              <a:ea typeface="+mn-ea"/>
              <a:cs typeface="+mn-cs"/>
            </a:endParaRPr>
          </a:p>
          <a:p>
            <a:r>
              <a:rPr lang="fr-FR" sz="1000" kern="1200" baseline="0" dirty="0" smtClean="0">
                <a:solidFill>
                  <a:schemeClr val="tx1"/>
                </a:solidFill>
                <a:effectLst/>
                <a:latin typeface="+mn-lt"/>
                <a:ea typeface="+mn-ea"/>
                <a:cs typeface="+mn-cs"/>
              </a:rPr>
              <a:t>Les citoyens peuvent ainsi concourir à la défense de la Nation par les armes, en souscrivant un engagement à servir dans la réserve (ESR) afin de rejoindre la Garde nationale.</a:t>
            </a:r>
            <a:endParaRPr lang="fr-FR" sz="1000" kern="1200" dirty="0" smtClean="0">
              <a:solidFill>
                <a:schemeClr val="tx1"/>
              </a:solidFill>
              <a:effectLst/>
              <a:latin typeface="+mn-lt"/>
              <a:ea typeface="+mn-ea"/>
              <a:cs typeface="+mn-cs"/>
            </a:endParaRP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La LPM 2019-2025 prévoit un budget de 200 millions d’euros par an environ, dédié à la réserve opérationnelle. L’ambition de porter à 40 000 le nombre de réservistes sous engagement à servir, employés en moyenne 36,5 jours par an, est ainsi maintenue et constituera le cœur des personnels du ministère des Armées contribuant à la Garde nationale.</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38</a:t>
            </a:fld>
            <a:endParaRPr lang="fr-FR" dirty="0"/>
          </a:p>
        </p:txBody>
      </p:sp>
    </p:spTree>
    <p:extLst>
      <p:ext uri="{BB962C8B-B14F-4D97-AF65-F5344CB8AC3E}">
        <p14:creationId xmlns:p14="http://schemas.microsoft.com/office/powerpoint/2010/main" val="3033647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sz="1000" kern="1200" dirty="0" smtClean="0">
                <a:solidFill>
                  <a:schemeClr val="tx1"/>
                </a:solidFill>
                <a:effectLst/>
                <a:latin typeface="+mn-lt"/>
                <a:ea typeface="+mn-ea"/>
                <a:cs typeface="+mn-cs"/>
              </a:rPr>
              <a:t>L’ambition de cette nouvelle LPM pour ces réservistes de la Garde nationale est de consolider le mouvement engagé depuis 2016 à travers :</a:t>
            </a:r>
          </a:p>
          <a:p>
            <a:r>
              <a:rPr lang="fr-FR" sz="1000" kern="1200" dirty="0" smtClean="0">
                <a:solidFill>
                  <a:schemeClr val="tx1"/>
                </a:solidFill>
                <a:effectLst/>
                <a:latin typeface="+mn-lt"/>
                <a:ea typeface="+mn-ea"/>
                <a:cs typeface="+mn-cs"/>
              </a:rPr>
              <a:t>- L’augmentation des effectifs et surtout la fidélisation de ces réservistes ;</a:t>
            </a:r>
          </a:p>
          <a:p>
            <a:r>
              <a:rPr lang="fr-FR" sz="1000" kern="1200" dirty="0" smtClean="0">
                <a:solidFill>
                  <a:schemeClr val="tx1"/>
                </a:solidFill>
                <a:effectLst/>
                <a:latin typeface="+mn-lt"/>
                <a:ea typeface="+mn-ea"/>
                <a:cs typeface="+mn-cs"/>
              </a:rPr>
              <a:t>-</a:t>
            </a:r>
            <a:r>
              <a:rPr lang="fr-FR" sz="1000" kern="1200" baseline="0" dirty="0" smtClean="0">
                <a:solidFill>
                  <a:schemeClr val="tx1"/>
                </a:solidFill>
                <a:effectLst/>
                <a:latin typeface="+mn-lt"/>
                <a:ea typeface="+mn-ea"/>
                <a:cs typeface="+mn-cs"/>
              </a:rPr>
              <a:t> </a:t>
            </a:r>
            <a:r>
              <a:rPr lang="fr-FR" sz="1000" kern="1200" dirty="0" smtClean="0">
                <a:solidFill>
                  <a:schemeClr val="tx1"/>
                </a:solidFill>
                <a:effectLst/>
                <a:latin typeface="+mn-lt"/>
                <a:ea typeface="+mn-ea"/>
                <a:cs typeface="+mn-cs"/>
              </a:rPr>
              <a:t>L’allègement et la simplification de l’administration et de la gestion en s’appuyant sur la transformation digitale </a:t>
            </a:r>
          </a:p>
          <a:p>
            <a:r>
              <a:rPr lang="fr-FR" sz="1000" kern="1200" dirty="0" smtClean="0">
                <a:solidFill>
                  <a:schemeClr val="tx1"/>
                </a:solidFill>
                <a:effectLst/>
                <a:latin typeface="+mn-lt"/>
                <a:ea typeface="+mn-ea"/>
                <a:cs typeface="+mn-cs"/>
              </a:rPr>
              <a:t>numérique ;</a:t>
            </a:r>
          </a:p>
          <a:p>
            <a:r>
              <a:rPr lang="fr-FR" sz="1000" kern="1200" dirty="0" smtClean="0">
                <a:solidFill>
                  <a:schemeClr val="tx1"/>
                </a:solidFill>
                <a:effectLst/>
                <a:latin typeface="+mn-lt"/>
                <a:ea typeface="+mn-ea"/>
                <a:cs typeface="+mn-cs"/>
              </a:rPr>
              <a:t>- La poursuite du développement de mesures incitatives.</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39</a:t>
            </a:fld>
            <a:endParaRPr lang="fr-FR" dirty="0"/>
          </a:p>
        </p:txBody>
      </p:sp>
    </p:spTree>
    <p:extLst>
      <p:ext uri="{BB962C8B-B14F-4D97-AF65-F5344CB8AC3E}">
        <p14:creationId xmlns:p14="http://schemas.microsoft.com/office/powerpoint/2010/main" val="3033647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Outre les quelque 800 000 jeunes sensibilisés chaque année aux questions de défense via l’enseignement défense et la journée défense et citoyenneté, près de 35 000 jeunes bénéficient du plan égalité des chances;</a:t>
            </a:r>
          </a:p>
          <a:p>
            <a:r>
              <a:rPr lang="fr-FR" dirty="0" smtClean="0"/>
              <a:t>30</a:t>
            </a:r>
            <a:r>
              <a:rPr lang="fr-FR" baseline="0" dirty="0" smtClean="0"/>
              <a:t> 000 sont recrutés chaque année au titre de l’active et de la réserve, 12 000 bénéficient d’offres de stage et 1 000 s’engagement au titre du SMV.</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40</a:t>
            </a:fld>
            <a:endParaRPr lang="fr-FR" dirty="0"/>
          </a:p>
        </p:txBody>
      </p:sp>
    </p:spTree>
    <p:extLst>
      <p:ext uri="{BB962C8B-B14F-4D97-AF65-F5344CB8AC3E}">
        <p14:creationId xmlns:p14="http://schemas.microsoft.com/office/powerpoint/2010/main" val="3686240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kern="1200" dirty="0" smtClean="0">
                <a:solidFill>
                  <a:schemeClr val="tx1"/>
                </a:solidFill>
                <a:effectLst/>
                <a:latin typeface="+mn-lt"/>
                <a:ea typeface="+mn-ea"/>
                <a:cs typeface="+mn-cs"/>
              </a:rPr>
              <a:t>Le SMV, créé en 2015, s’inspire du Service militaire adapté (SMA) destiné aux jeunes Français ultramarins sur la base du volontariat. Il s’agit d’un dispositif militaire d’insertion socioprofessionnelle pour les jeunes Français âgés de 18 à 25 ans les plus en difficulté et éloignés de l’emploi, comme le sont les volontaires du SMA. Mis en œuvre avec des entreprises, organismes et collectivités locales partenaires dans le but de favoriser l’accès à l’emploi, le SMV s’articule autour de six centres désormais opérationnels et se fixe pour objectif d’accueillir près de 1 000 volontaires par an dans cinq régions différentes. </a:t>
            </a:r>
          </a:p>
          <a:p>
            <a:r>
              <a:rPr lang="fr-FR" sz="1000" kern="1200" dirty="0" smtClean="0">
                <a:solidFill>
                  <a:schemeClr val="tx1"/>
                </a:solidFill>
                <a:effectLst/>
                <a:latin typeface="+mn-lt"/>
                <a:ea typeface="+mn-ea"/>
                <a:cs typeface="+mn-cs"/>
              </a:rPr>
              <a:t>Ce dispositif interarmées principalement créé au profit de la société civile est désormais éligible aux financements extérieurs (formation professionnelle, insertion...). Le taux d’insertion est de 70 % et les entreprises plébiscitent la fiabilité de la formation délivrée et son adéquation à leurs besoins.</a:t>
            </a:r>
          </a:p>
          <a:p>
            <a:endParaRPr lang="fr-FR" sz="1000" kern="1200" dirty="0" smtClean="0">
              <a:solidFill>
                <a:schemeClr val="tx1"/>
              </a:solidFill>
              <a:effectLst/>
              <a:latin typeface="+mn-lt"/>
              <a:ea typeface="+mn-ea"/>
              <a:cs typeface="+mn-cs"/>
            </a:endParaRPr>
          </a:p>
          <a:p>
            <a:r>
              <a:rPr lang="fr-FR" sz="1000" kern="1200" dirty="0" smtClean="0">
                <a:solidFill>
                  <a:schemeClr val="tx1"/>
                </a:solidFill>
                <a:effectLst/>
                <a:latin typeface="+mn-lt"/>
                <a:ea typeface="+mn-ea"/>
                <a:cs typeface="+mn-cs"/>
              </a:rPr>
              <a:t>la LPM prévoit la pérennisation du Service militaire volontaire (SMV) dans sa forme actuelle au-delà du 31 </a:t>
            </a:r>
          </a:p>
          <a:p>
            <a:r>
              <a:rPr lang="fr-FR" sz="1000" kern="1200" dirty="0" smtClean="0">
                <a:solidFill>
                  <a:schemeClr val="tx1"/>
                </a:solidFill>
                <a:effectLst/>
                <a:latin typeface="+mn-lt"/>
                <a:ea typeface="+mn-ea"/>
                <a:cs typeface="+mn-cs"/>
              </a:rPr>
              <a:t>décembre 2018, date de la fin d’expérimentation fixée par la loi. </a:t>
            </a:r>
          </a:p>
          <a:p>
            <a:endParaRPr lang="fr-FR" sz="10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41</a:t>
            </a:fld>
            <a:endParaRPr lang="fr-FR" dirty="0"/>
          </a:p>
        </p:txBody>
      </p:sp>
    </p:spTree>
    <p:extLst>
      <p:ext uri="{BB962C8B-B14F-4D97-AF65-F5344CB8AC3E}">
        <p14:creationId xmlns:p14="http://schemas.microsoft.com/office/powerpoint/2010/main" val="217575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Centre de réflexion sur les questions relatives aux jeunes et aux armées, la CAJ est chargée de formuler des propositions à l’intention de la ministre des armées et de réaliser des actions</a:t>
            </a:r>
            <a:r>
              <a:rPr lang="fr-FR" baseline="0" dirty="0" smtClean="0"/>
              <a:t> concrètes au profit des jeunes.</a:t>
            </a:r>
          </a:p>
          <a:p>
            <a:r>
              <a:rPr lang="fr-FR" baseline="0" dirty="0" smtClean="0"/>
              <a:t>- Prix armées jeunesse, récompensant les formations militaires ayant mené une action remarquable à destination des jeunes, permettant un renforcement du lien armées nation.</a:t>
            </a:r>
          </a:p>
          <a:p>
            <a:r>
              <a:rPr lang="fr-FR" baseline="0" dirty="0" smtClean="0"/>
              <a:t>- Journées sport armées jeunesse : moyen privilégié de rencontre entre les militaires et les jeunes, autour de la pratique du sport.</a:t>
            </a:r>
          </a:p>
          <a:p>
            <a:r>
              <a:rPr lang="fr-FR" baseline="0" dirty="0" smtClean="0"/>
              <a:t>- Stages armées jeunesse : la CAJ pilote une offre ministérielle de 280 stages, sous contrat de 3 mois, proposés à des étudiants de niveau BAC+4 et plus pour leur faire découvrir la défense.</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42</a:t>
            </a:fld>
            <a:endParaRPr lang="fr-FR" dirty="0"/>
          </a:p>
        </p:txBody>
      </p:sp>
    </p:spTree>
    <p:extLst>
      <p:ext uri="{BB962C8B-B14F-4D97-AF65-F5344CB8AC3E}">
        <p14:creationId xmlns:p14="http://schemas.microsoft.com/office/powerpoint/2010/main" val="1102064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Promouvoir l’esprit de défense et permettre à chaque jeune engagé un citoyen engagé est une des missions du ministère des armées.</a:t>
            </a:r>
          </a:p>
          <a:p>
            <a:r>
              <a:rPr lang="fr-FR" dirty="0" smtClean="0"/>
              <a:t>Divers</a:t>
            </a:r>
            <a:r>
              <a:rPr lang="fr-FR" baseline="0" dirty="0" smtClean="0"/>
              <a:t> dispositifs permettent ainsi de contribuer à l’information sur les enjeux de sécurité nationale, et de renforcer la cohésion nationale et l’insertion sociale.</a:t>
            </a:r>
          </a:p>
          <a:p>
            <a:endParaRPr lang="fr-FR" baseline="0" dirty="0" smtClean="0"/>
          </a:p>
          <a:p>
            <a:r>
              <a:rPr lang="fr-FR" baseline="0" dirty="0" smtClean="0"/>
              <a:t>La JDC concourt à la montée en puissance du service civique et de la réserve opérationnelle.</a:t>
            </a:r>
          </a:p>
          <a:p>
            <a:r>
              <a:rPr lang="fr-FR" baseline="0" dirty="0" smtClean="0"/>
              <a:t>Le plan égalité des chances vise à favoriser l’insertion sociale des jeunes, et plus particulièrement ceux issus des milieux défavorisés.</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43</a:t>
            </a:fld>
            <a:endParaRPr lang="fr-FR" dirty="0"/>
          </a:p>
        </p:txBody>
      </p:sp>
    </p:spTree>
    <p:extLst>
      <p:ext uri="{BB962C8B-B14F-4D97-AF65-F5344CB8AC3E}">
        <p14:creationId xmlns:p14="http://schemas.microsoft.com/office/powerpoint/2010/main" val="2798556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politique de mémoire du ministère des Armées se concrétise par l’organisation de manifestations</a:t>
            </a:r>
            <a:r>
              <a:rPr lang="fr-FR" baseline="0" dirty="0" smtClean="0"/>
              <a:t> d’hommage au monde combattant, par la préservation et la mise en valeur du patrimoine mémoriel et par la conduite d’actions pédagogiques et d’enseignement de défense.</a:t>
            </a:r>
          </a:p>
          <a:p>
            <a:endParaRPr lang="fr-FR" baseline="0" dirty="0" smtClean="0"/>
          </a:p>
          <a:p>
            <a:r>
              <a:rPr lang="fr-FR" baseline="0" dirty="0" smtClean="0"/>
              <a:t>L’année 2018 s’inscrit dans une dynamique similaire à 2017. La célébration du Centenaire de la Première Guerre mondiale sera l’objet de nombreuses manifestations.</a:t>
            </a:r>
          </a:p>
          <a:p>
            <a:endParaRPr lang="fr-FR" baseline="0" dirty="0" smtClean="0"/>
          </a:p>
          <a:p>
            <a:r>
              <a:rPr lang="fr-FR" baseline="0" dirty="0" smtClean="0"/>
              <a:t>Les armées œuvrent en étroite collaboration avec les collectivités locales, les associations d’anciens combattants et les fondations de mémoire.</a:t>
            </a:r>
          </a:p>
          <a:p>
            <a:endParaRPr lang="fr-FR" baseline="0" dirty="0" smtClean="0"/>
          </a:p>
          <a:p>
            <a:r>
              <a:rPr lang="fr-FR" baseline="0" dirty="0" smtClean="0"/>
              <a:t>Le ministère des armées est un acteur majeur dans la valorisation du patrimoine de mémoire, et fédère les différents acteurs publics et privés. </a:t>
            </a:r>
          </a:p>
          <a:p>
            <a:r>
              <a:rPr lang="fr-FR" baseline="0" dirty="0" smtClean="0"/>
              <a:t>En 2016, les lieux de mémoire ont accueilli près de 12 millions de visiteurs, donnant au tourisme mémoriel toute sa légitimité.</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44</a:t>
            </a:fld>
            <a:endParaRPr lang="fr-FR" dirty="0"/>
          </a:p>
        </p:txBody>
      </p:sp>
    </p:spTree>
    <p:extLst>
      <p:ext uri="{BB962C8B-B14F-4D97-AF65-F5344CB8AC3E}">
        <p14:creationId xmlns:p14="http://schemas.microsoft.com/office/powerpoint/2010/main" val="3036180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Le bureau Analyse de l’opinion de la DICoD (Délégation à l’Information et à la Communication de la Défense) conduit des mesures qui permettent de mieux appréhender l’évolution de l’opinion française sur les armées et ses grandes thématiques.</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45</a:t>
            </a:fld>
            <a:endParaRPr lang="fr-FR" dirty="0"/>
          </a:p>
        </p:txBody>
      </p:sp>
    </p:spTree>
    <p:extLst>
      <p:ext uri="{BB962C8B-B14F-4D97-AF65-F5344CB8AC3E}">
        <p14:creationId xmlns:p14="http://schemas.microsoft.com/office/powerpoint/2010/main" val="3033647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kern="1200" dirty="0" smtClean="0">
                <a:solidFill>
                  <a:schemeClr val="tx1"/>
                </a:solidFill>
                <a:effectLst/>
                <a:latin typeface="+mn-lt"/>
                <a:ea typeface="+mn-ea"/>
                <a:cs typeface="+mn-cs"/>
              </a:rPr>
              <a:t>La France, autonome et souveraine, engage de nombreux partenariats, car c’est un acteur qui entend rester crédible sur la scène internationale. Dans un environnement stratégique instable et imprévisible, il est indispensable de renforcer les liens qui nous unissent à nos partenaires à travers le monde, dans les cadres multilatéraux (européen notamment) comme bilatéraux. Mettre en œuvre une politique volontariste de coopération internationale impose de concevoir un cadre d’action rénové.</a:t>
            </a:r>
          </a:p>
          <a:p>
            <a:endParaRPr lang="fr-FR" dirty="0" smtClean="0"/>
          </a:p>
          <a:p>
            <a:r>
              <a:rPr lang="fr-FR" dirty="0" smtClean="0"/>
              <a:t>La France souhaite un renforcement de la défense européenne</a:t>
            </a:r>
            <a:r>
              <a:rPr lang="fr-FR" baseline="0" dirty="0" smtClean="0"/>
              <a:t> autour d’intérêts de sécurité partagés. Elle soutient le renforcement des outils de l’UE et de la politique de sécurité et de défense commune, qu’il s’agisse de la coopération structurée permanente ou du fonds européen de défense.</a:t>
            </a:r>
          </a:p>
          <a:p>
            <a:r>
              <a:rPr lang="fr-FR" sz="1000" kern="1200" dirty="0" smtClean="0">
                <a:solidFill>
                  <a:schemeClr val="tx1"/>
                </a:solidFill>
                <a:effectLst/>
                <a:latin typeface="+mn-lt"/>
                <a:ea typeface="+mn-ea"/>
                <a:cs typeface="+mn-cs"/>
              </a:rPr>
              <a:t>L’initiative européenne d’intervention (IEI), lancée par le Président de la République le 26 septembre 2017, vise à favoriser l’émergence d’une culture stratégique européenne. Pragmatique et concrète, elle cherche en particulier, à renforcer la capacité des Européens à agir ensemble. </a:t>
            </a:r>
          </a:p>
          <a:p>
            <a:endParaRPr lang="fr-FR" baseline="0" dirty="0" smtClean="0"/>
          </a:p>
          <a:p>
            <a:r>
              <a:rPr lang="fr-FR" baseline="0" dirty="0" smtClean="0"/>
              <a:t>En parallèle, la France continuera d’assumer pleinement ses responsabilités au sein de l’OTAN, y compris en matière de défense collective et de réassurance. Elle devra continuer à s’appuyer sur son réseau de partenariats à travers le monde, que ce soit en Afrique, au Moyen-Orient ou en Asie-Pacifique.</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5</a:t>
            </a:fld>
            <a:endParaRPr lang="fr-FR" dirty="0"/>
          </a:p>
        </p:txBody>
      </p:sp>
    </p:spTree>
    <p:extLst>
      <p:ext uri="{BB962C8B-B14F-4D97-AF65-F5344CB8AC3E}">
        <p14:creationId xmlns:p14="http://schemas.microsoft.com/office/powerpoint/2010/main" val="3490939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attentats terroristes restent la menace qui préoccupe le plus les Français (79 %). (IFOP-DICoD, mai 2017) </a:t>
            </a:r>
            <a:br>
              <a:rPr lang="fr-FR" dirty="0" smtClean="0"/>
            </a:br>
            <a:r>
              <a:rPr lang="fr-FR" dirty="0" smtClean="0"/>
              <a:t>Les zones sous l’influence de </a:t>
            </a:r>
            <a:r>
              <a:rPr lang="fr-FR" i="1" dirty="0" smtClean="0"/>
              <a:t>Daech</a:t>
            </a:r>
            <a:r>
              <a:rPr lang="fr-FR" dirty="0" smtClean="0"/>
              <a:t> au Proche et Moyen-Orient sont celles qui inquiètent le plus les Français (61 %, +4 points). (IFOP-DICoD, mai 2017)</a:t>
            </a:r>
          </a:p>
          <a:p>
            <a:endParaRPr lang="fr-FR" dirty="0" smtClean="0"/>
          </a:p>
          <a:p>
            <a:r>
              <a:rPr lang="fr-FR" dirty="0" smtClean="0"/>
              <a:t>88 % des Français ont une bonne opinion de leurs armées, soit le plus haut niveau jamais enregistré depuis 2012. (IFOP-DICoD, mai 2017) </a:t>
            </a:r>
            <a:br>
              <a:rPr lang="fr-FR" dirty="0" smtClean="0"/>
            </a:br>
            <a:r>
              <a:rPr lang="fr-FR" dirty="0" smtClean="0"/>
              <a:t>Les armées françaises sont jugées compétentes par 80 % de nos concitoyens. (IFOP-DICoD, mai 2017) </a:t>
            </a:r>
            <a:br>
              <a:rPr lang="fr-FR" dirty="0" smtClean="0"/>
            </a:br>
            <a:r>
              <a:rPr lang="fr-FR" dirty="0" smtClean="0"/>
              <a:t>La qualité des soldats est le principal point fort de nos armées selon 70 % des Français. (IFOP-DICoD, mai 2017)</a:t>
            </a:r>
            <a:br>
              <a:rPr lang="fr-FR" dirty="0" smtClean="0"/>
            </a:br>
            <a:r>
              <a:rPr lang="fr-FR" dirty="0" smtClean="0"/>
              <a:t>L’Europe de la Défense 68 % des Français considèrent que l’Europe de la Défense doit se construire dans le cadre global de l’OTAN. (IFOP-DICoD, mai 2017) </a:t>
            </a:r>
            <a:br>
              <a:rPr lang="fr-FR" dirty="0" smtClean="0"/>
            </a:br>
            <a:r>
              <a:rPr lang="fr-FR" dirty="0" smtClean="0"/>
              <a:t>Une participation commune aux opérations extérieures doit être la priorité pour l’Europe de la Défense, selon 54 % des Français. (IFOP-DICoD, mai 2017)</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46</a:t>
            </a:fld>
            <a:endParaRPr lang="fr-FR" dirty="0"/>
          </a:p>
        </p:txBody>
      </p:sp>
    </p:spTree>
    <p:extLst>
      <p:ext uri="{BB962C8B-B14F-4D97-AF65-F5344CB8AC3E}">
        <p14:creationId xmlns:p14="http://schemas.microsoft.com/office/powerpoint/2010/main" val="3976948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55 % des Français estiment que le budget actuel de la Défense ne permet plus aux armées de remplir leurs missions. (IFOP-DICoD, mai 2017) </a:t>
            </a:r>
            <a:br>
              <a:rPr lang="fr-FR" dirty="0" smtClean="0"/>
            </a:br>
            <a:r>
              <a:rPr lang="fr-FR" dirty="0" smtClean="0"/>
              <a:t>82 % des Français souhaitent que le budget de la Défense soit maintenu ou augmenté. (IFOP-DICoD, mars 2017)</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47</a:t>
            </a:fld>
            <a:endParaRPr lang="fr-FR" dirty="0"/>
          </a:p>
        </p:txBody>
      </p:sp>
    </p:spTree>
    <p:extLst>
      <p:ext uri="{BB962C8B-B14F-4D97-AF65-F5344CB8AC3E}">
        <p14:creationId xmlns:p14="http://schemas.microsoft.com/office/powerpoint/2010/main" val="2715409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48</a:t>
            </a:fld>
            <a:endParaRPr lang="fr-FR" dirty="0"/>
          </a:p>
        </p:txBody>
      </p:sp>
    </p:spTree>
    <p:extLst>
      <p:ext uri="{BB962C8B-B14F-4D97-AF65-F5344CB8AC3E}">
        <p14:creationId xmlns:p14="http://schemas.microsoft.com/office/powerpoint/2010/main" val="2887540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85257E8-93F7-2349-8AEC-E2FB0DECC946}" type="slidenum">
              <a:rPr lang="fr-FR" smtClean="0"/>
              <a:t>49</a:t>
            </a:fld>
            <a:endParaRPr lang="fr-FR" dirty="0"/>
          </a:p>
        </p:txBody>
      </p:sp>
    </p:spTree>
    <p:extLst>
      <p:ext uri="{BB962C8B-B14F-4D97-AF65-F5344CB8AC3E}">
        <p14:creationId xmlns:p14="http://schemas.microsoft.com/office/powerpoint/2010/main" val="277980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sz="1200" b="0" i="0" baseline="0" dirty="0" smtClean="0">
                <a:latin typeface="Arial" panose="020B0604020202020204" pitchFamily="34" charset="0"/>
                <a:cs typeface="Arial" panose="020B0604020202020204" pitchFamily="34" charset="0"/>
              </a:rPr>
              <a:t>Les cinq grandes fonctions stratégiques : connaître et anticiper, prévenir, dissuader, protéger, intervenir, sont réaffirmées dans la revue stratégique. Dans ce cadre, le rôle du ministère des armées est d’assurer la protection du territoire, de la population et des intérêts français. Il répond aussi à d’autres missions dans le cadre des accords et traités internationaux  (OTAN) ou régionaux (Europe de la Défense).</a:t>
            </a:r>
          </a:p>
          <a:p>
            <a:endParaRPr lang="fr-FR" sz="1200" b="0" i="0" baseline="0" dirty="0" smtClean="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defRPr/>
            </a:pPr>
            <a:r>
              <a:rPr lang="fr-FR" sz="1200" u="sng" dirty="0" smtClean="0"/>
              <a:t>La fonction connaissance et anticipation </a:t>
            </a:r>
            <a:r>
              <a:rPr lang="fr-FR" sz="1200" dirty="0" smtClean="0"/>
              <a:t>vise à donner à la France une capacité</a:t>
            </a:r>
            <a:r>
              <a:rPr lang="fr-FR" sz="1200" baseline="0" dirty="0" smtClean="0"/>
              <a:t> d’appréciation autonome des situations indispensable à une prise de décision libre et souveraine ainsi qu’à la conduite de l’action. Le renseignement y joue un rôle central.</a:t>
            </a:r>
          </a:p>
          <a:p>
            <a:pPr marL="171450" indent="-171450" algn="just">
              <a:buFont typeface="Arial" panose="020B0604020202020204" pitchFamily="34" charset="0"/>
              <a:buChar char="•"/>
              <a:defRPr/>
            </a:pPr>
            <a:r>
              <a:rPr lang="fr-FR" sz="1200" u="sng" baseline="0" dirty="0" smtClean="0"/>
              <a:t>La dissuasion française </a:t>
            </a:r>
            <a:r>
              <a:rPr lang="fr-FR" sz="1200" baseline="0" dirty="0" smtClean="0"/>
              <a:t>repose sur la retenue qu’impose à un adversaire étatique la perspective de dommages inacceptables hors de proportion avec l’enjeu d’une agression ou menace d’agression contre les intérêts vitaux de la France.</a:t>
            </a:r>
          </a:p>
          <a:p>
            <a:pPr algn="just">
              <a:defRPr/>
            </a:pPr>
            <a:r>
              <a:rPr lang="fr-FR" sz="1200" baseline="0" dirty="0" smtClean="0"/>
              <a:t>Le maintien des deux composantes et la poursuite de leur modernisation sont nécessaires à notre autonomie stratégique.</a:t>
            </a:r>
          </a:p>
          <a:p>
            <a:pPr marL="171450" indent="-171450" algn="just">
              <a:buFont typeface="Arial" panose="020B0604020202020204" pitchFamily="34" charset="0"/>
              <a:buChar char="•"/>
              <a:defRPr/>
            </a:pPr>
            <a:r>
              <a:rPr lang="fr-FR" sz="1200" u="sng" baseline="0" dirty="0" smtClean="0"/>
              <a:t>La protection </a:t>
            </a:r>
            <a:r>
              <a:rPr lang="fr-FR" sz="1200" baseline="0" dirty="0" smtClean="0"/>
              <a:t>vise à garantir l’intégrité du territoire, évoquée précédemment, à assurer aux français une protection efficace contre l’ensemble des risques et menaces. Dans ce cadre, la posture permanente de sûreté sera maintenue dans ses dimensions aérienne et maritime, et renforcée par la mise en place d’une posture permanente terrestre ainsi que par la cyberdéfense, composante désormais à part entière.</a:t>
            </a:r>
          </a:p>
          <a:p>
            <a:pPr marL="171450" indent="-171450" algn="just">
              <a:buFont typeface="Arial" panose="020B0604020202020204" pitchFamily="34" charset="0"/>
              <a:buChar char="•"/>
              <a:defRPr/>
            </a:pPr>
            <a:r>
              <a:rPr lang="fr-FR" sz="1200" u="sng" baseline="0" dirty="0" smtClean="0"/>
              <a:t>La prévention </a:t>
            </a:r>
            <a:r>
              <a:rPr lang="fr-FR" sz="1200" baseline="0" dirty="0" smtClean="0"/>
              <a:t>des crises inclut des actions diversifiées et s’appuie sur le plan militaire sur des déploiements navals permanents et sur des moyens prépositionnés.</a:t>
            </a:r>
          </a:p>
          <a:p>
            <a:pPr algn="just">
              <a:defRPr/>
            </a:pPr>
            <a:r>
              <a:rPr lang="fr-FR" sz="1200" baseline="0" dirty="0" smtClean="0"/>
              <a:t>Enfin, la projection des capacités militaires hors du territoire national vise à défense les intérêts stratégiques de la France, comme ceux de nos alliés à l’étranger et à protéger, si besoin, nos ressortissants hors du territoire national.</a:t>
            </a:r>
            <a:endParaRPr lang="fr-FR" sz="1200" dirty="0" smtClean="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6</a:t>
            </a:fld>
            <a:endParaRPr lang="fr-FR" dirty="0"/>
          </a:p>
        </p:txBody>
      </p:sp>
    </p:spTree>
    <p:extLst>
      <p:ext uri="{BB962C8B-B14F-4D97-AF65-F5344CB8AC3E}">
        <p14:creationId xmlns:p14="http://schemas.microsoft.com/office/powerpoint/2010/main" val="309167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algn="just">
              <a:defRPr/>
            </a:pPr>
            <a:r>
              <a:rPr lang="fr-FR" sz="1200" kern="1200" dirty="0" smtClean="0">
                <a:solidFill>
                  <a:schemeClr val="tx1"/>
                </a:solidFill>
                <a:latin typeface="+mn-lt"/>
                <a:ea typeface="+mn-ea"/>
                <a:cs typeface="Arial" panose="020B0604020202020204" pitchFamily="34" charset="0"/>
              </a:rPr>
              <a:t>La stratégie militaire de la France doit ainsi permettre  de répondre à un ensemble de menaces diverses</a:t>
            </a:r>
            <a:r>
              <a:rPr lang="fr-FR" sz="1200" kern="1200" baseline="0" dirty="0" smtClean="0">
                <a:solidFill>
                  <a:schemeClr val="tx1"/>
                </a:solidFill>
                <a:latin typeface="+mn-lt"/>
                <a:ea typeface="+mn-ea"/>
                <a:cs typeface="Arial" panose="020B0604020202020204" pitchFamily="34" charset="0"/>
              </a:rPr>
              <a:t> et variées, </a:t>
            </a:r>
            <a:r>
              <a:rPr lang="fr-FR" sz="1200" kern="1200" dirty="0" smtClean="0">
                <a:solidFill>
                  <a:schemeClr val="tx1"/>
                </a:solidFill>
                <a:latin typeface="+mn-lt"/>
                <a:ea typeface="+mn-ea"/>
                <a:cs typeface="Arial" panose="020B0604020202020204" pitchFamily="34" charset="0"/>
              </a:rPr>
              <a:t>identifiées dans le livre blanc de 2013, réactualisées dans la revue stratégique de 2017.La classification 2013 des menaces pouvant viser le territoire, la population et les ressortissants français et auxquelles la stratégie de Défense et de sécurité nationale doit pouvoir répondre en priorité sont :</a:t>
            </a:r>
          </a:p>
          <a:p>
            <a:pPr marL="121731" indent="-121731" algn="just">
              <a:buFontTx/>
              <a:buChar char="-"/>
              <a:defRPr/>
            </a:pPr>
            <a:r>
              <a:rPr lang="fr-FR" sz="1200" kern="1200" dirty="0" smtClean="0">
                <a:solidFill>
                  <a:schemeClr val="tx1"/>
                </a:solidFill>
                <a:latin typeface="+mn-lt"/>
                <a:ea typeface="+mn-ea"/>
                <a:cs typeface="Arial" panose="020B0604020202020204" pitchFamily="34" charset="0"/>
              </a:rPr>
              <a:t>les agressions par un autre État contre le territoire national ;</a:t>
            </a:r>
          </a:p>
          <a:p>
            <a:pPr marL="121731" indent="-121731" algn="just">
              <a:buFontTx/>
              <a:buChar char="-"/>
              <a:defRPr/>
            </a:pPr>
            <a:r>
              <a:rPr lang="fr-FR" sz="1200" kern="1200" dirty="0" smtClean="0">
                <a:solidFill>
                  <a:schemeClr val="tx1"/>
                </a:solidFill>
                <a:latin typeface="+mn-lt"/>
                <a:ea typeface="+mn-ea"/>
                <a:cs typeface="Arial" panose="020B0604020202020204" pitchFamily="34" charset="0"/>
              </a:rPr>
              <a:t>les attaques terroristes ;</a:t>
            </a:r>
          </a:p>
          <a:p>
            <a:pPr marL="121731" indent="-121731" algn="just">
              <a:buFontTx/>
              <a:buChar char="-"/>
              <a:defRPr/>
            </a:pPr>
            <a:r>
              <a:rPr lang="fr-FR" sz="1200" kern="1200" dirty="0" smtClean="0">
                <a:solidFill>
                  <a:schemeClr val="tx1"/>
                </a:solidFill>
                <a:latin typeface="+mn-lt"/>
                <a:ea typeface="+mn-ea"/>
                <a:cs typeface="Arial" panose="020B0604020202020204" pitchFamily="34" charset="0"/>
              </a:rPr>
              <a:t>les cyberattaques ;</a:t>
            </a:r>
          </a:p>
          <a:p>
            <a:pPr marL="121731" indent="-121731" algn="just">
              <a:buFontTx/>
              <a:buChar char="-"/>
              <a:defRPr/>
            </a:pPr>
            <a:r>
              <a:rPr lang="fr-FR" sz="1200" kern="1200" dirty="0" smtClean="0">
                <a:solidFill>
                  <a:schemeClr val="tx1"/>
                </a:solidFill>
                <a:latin typeface="+mn-lt"/>
                <a:ea typeface="+mn-ea"/>
                <a:cs typeface="Arial" panose="020B0604020202020204" pitchFamily="34" charset="0"/>
              </a:rPr>
              <a:t>les atteintes au potentiel scientifique et technique ;</a:t>
            </a:r>
          </a:p>
          <a:p>
            <a:pPr marL="121731" indent="-121731" algn="just">
              <a:buFontTx/>
              <a:buChar char="-"/>
              <a:defRPr/>
            </a:pPr>
            <a:r>
              <a:rPr lang="fr-FR" sz="1200" kern="1200" dirty="0" smtClean="0">
                <a:solidFill>
                  <a:schemeClr val="tx1"/>
                </a:solidFill>
                <a:latin typeface="+mn-lt"/>
                <a:ea typeface="+mn-ea"/>
                <a:cs typeface="Arial" panose="020B0604020202020204" pitchFamily="34" charset="0"/>
              </a:rPr>
              <a:t>la criminalité organisée dans ses formes les plus graves ;</a:t>
            </a:r>
          </a:p>
          <a:p>
            <a:pPr marL="121731" indent="-121731" algn="just">
              <a:buFontTx/>
              <a:buChar char="-"/>
              <a:defRPr/>
            </a:pPr>
            <a:r>
              <a:rPr lang="fr-FR" sz="1200" kern="1200" dirty="0" smtClean="0">
                <a:solidFill>
                  <a:schemeClr val="tx1"/>
                </a:solidFill>
                <a:latin typeface="+mn-lt"/>
                <a:ea typeface="+mn-ea"/>
                <a:cs typeface="Arial" panose="020B0604020202020204" pitchFamily="34" charset="0"/>
              </a:rPr>
              <a:t>les crises majeures intervenant sur le territoire résultant de risques naturels, sanitaires, technologiques, industriels et accidentels ;</a:t>
            </a:r>
          </a:p>
          <a:p>
            <a:pPr marL="121731" indent="-121731" algn="just">
              <a:buFontTx/>
              <a:buChar char="-"/>
              <a:defRPr/>
            </a:pPr>
            <a:r>
              <a:rPr lang="fr-FR" sz="1200" kern="1200" dirty="0" smtClean="0">
                <a:solidFill>
                  <a:schemeClr val="tx1"/>
                </a:solidFill>
                <a:latin typeface="+mn-lt"/>
                <a:ea typeface="+mn-ea"/>
                <a:cs typeface="Arial" panose="020B0604020202020204" pitchFamily="34" charset="0"/>
              </a:rPr>
              <a:t>les attaques contre nos ressortissants à l’étranger.</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7</a:t>
            </a:fld>
            <a:endParaRPr lang="fr-FR" dirty="0"/>
          </a:p>
        </p:txBody>
      </p:sp>
    </p:spTree>
    <p:extLst>
      <p:ext uri="{BB962C8B-B14F-4D97-AF65-F5344CB8AC3E}">
        <p14:creationId xmlns:p14="http://schemas.microsoft.com/office/powerpoint/2010/main" val="210867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779252" rtl="0" eaLnBrk="1" fontAlgn="auto" latinLnBrk="0" hangingPunct="1">
              <a:lnSpc>
                <a:spcPct val="100000"/>
              </a:lnSpc>
              <a:spcBef>
                <a:spcPts val="0"/>
              </a:spcBef>
              <a:spcAft>
                <a:spcPts val="0"/>
              </a:spcAft>
              <a:buClrTx/>
              <a:buSzTx/>
              <a:buFontTx/>
              <a:buNone/>
              <a:tabLst/>
              <a:defRPr/>
            </a:pPr>
            <a:r>
              <a:rPr lang="fr-FR" dirty="0" smtClean="0"/>
              <a:t>Les</a:t>
            </a:r>
            <a:r>
              <a:rPr lang="fr-FR" baseline="0" dirty="0" smtClean="0"/>
              <a:t> forces armées sont aujourd’hui en mesure de réaliser un large éventail de missions : contre-terrorisme, maintien ou rétablissement de la paix, opérations de coercition, protection des populations civiles et les ressortissants français,…</a:t>
            </a:r>
          </a:p>
          <a:p>
            <a:pPr marL="0" marR="0" indent="0" algn="l" defTabSz="779252" rtl="0" eaLnBrk="1" fontAlgn="auto" latinLnBrk="0" hangingPunct="1">
              <a:lnSpc>
                <a:spcPct val="100000"/>
              </a:lnSpc>
              <a:spcBef>
                <a:spcPts val="0"/>
              </a:spcBef>
              <a:spcAft>
                <a:spcPts val="0"/>
              </a:spcAft>
              <a:buClrTx/>
              <a:buSzTx/>
              <a:buFontTx/>
              <a:buNone/>
              <a:tabLst/>
              <a:defRPr/>
            </a:pPr>
            <a:r>
              <a:rPr lang="fr-FR" baseline="0" dirty="0" smtClean="0"/>
              <a:t>Le niveau d’ engagement des armées françaises en OPEX demeure élevé, comme l’atteste la vingtaine d’opérations menées de façon autonome, sous l’égide d’organisations internationales (ONU, OTAN, UE) ou dans le cadre de coalitions de circonstance.</a:t>
            </a:r>
          </a:p>
          <a:p>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8</a:t>
            </a:fld>
            <a:endParaRPr lang="fr-FR" dirty="0"/>
          </a:p>
        </p:txBody>
      </p:sp>
    </p:spTree>
    <p:extLst>
      <p:ext uri="{BB962C8B-B14F-4D97-AF65-F5344CB8AC3E}">
        <p14:creationId xmlns:p14="http://schemas.microsoft.com/office/powerpoint/2010/main" val="4098411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armées agissent sur le territoire</a:t>
            </a:r>
            <a:r>
              <a:rPr lang="fr-FR" baseline="0" dirty="0" smtClean="0"/>
              <a:t> national, dans le cadre des missions intérieures, Ce terme générique regroupe les engagements sur le territoire national (métropole et DOM-COM) sous l’autorité de la ministre des Armées, sous le commandement opérationnel du chef d’état-major des armées, dont l’outil de commandement pour ces missions est l’organisation territoriale interarmées de défense (OTIAD).</a:t>
            </a:r>
          </a:p>
          <a:p>
            <a:r>
              <a:rPr lang="fr-FR" baseline="0" dirty="0" smtClean="0"/>
              <a:t>Assistance aux populations touchées par des catastrophes humanitaires ou naturelles, défense des intérêts nationaux, cyberdéfense, opération Sentinelle,…</a:t>
            </a:r>
          </a:p>
          <a:p>
            <a:r>
              <a:rPr lang="fr-FR" baseline="0" dirty="0" smtClean="0"/>
              <a:t>L’opération Sentinelle, déclenchée après les attentats de janvier 2015, prévoit le déploiement de 7000 militaires sur l’ensemble du territoire pour assurer la protection des Français face à la menace terroriste. Il est à noter que les effectifs peuvent être portés à 10000 hommes, sur décision du président de la République.</a:t>
            </a:r>
            <a:endParaRPr lang="fr-FR" dirty="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9</a:t>
            </a:fld>
            <a:endParaRPr lang="fr-FR" dirty="0"/>
          </a:p>
        </p:txBody>
      </p:sp>
    </p:spTree>
    <p:extLst>
      <p:ext uri="{BB962C8B-B14F-4D97-AF65-F5344CB8AC3E}">
        <p14:creationId xmlns:p14="http://schemas.microsoft.com/office/powerpoint/2010/main" val="3320286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Voici un organigramme simplifié du ministère des Armées, présentant les grands subordonnés du ministre des Armées.</a:t>
            </a:r>
          </a:p>
          <a:p>
            <a:r>
              <a:rPr lang="fr-FR" dirty="0" smtClean="0"/>
              <a:t>Le Président de la République est le chef des armées. Il préside les conseils et les comités supérieurs de la Défense nationale</a:t>
            </a:r>
            <a:r>
              <a:rPr lang="fr-FR" baseline="0" dirty="0" smtClean="0"/>
              <a:t> (</a:t>
            </a:r>
            <a:r>
              <a:rPr lang="fr-FR" dirty="0" smtClean="0">
                <a:effectLst/>
              </a:rPr>
              <a:t>Article 15 de la Constitution du 4 octobre 1958).</a:t>
            </a:r>
          </a:p>
          <a:p>
            <a:endParaRPr lang="fr-FR" dirty="0" smtClean="0">
              <a:effectLst/>
            </a:endParaRPr>
          </a:p>
          <a:p>
            <a:r>
              <a:rPr lang="fr-FR" dirty="0" smtClean="0"/>
              <a:t>Cet</a:t>
            </a:r>
            <a:r>
              <a:rPr lang="fr-FR" baseline="0" dirty="0" smtClean="0"/>
              <a:t> article</a:t>
            </a:r>
            <a:r>
              <a:rPr lang="fr-FR" dirty="0" smtClean="0"/>
              <a:t> doit être concilié avec </a:t>
            </a:r>
            <a:r>
              <a:rPr lang="fr-FR" u="none" dirty="0" smtClean="0"/>
              <a:t>l’article</a:t>
            </a:r>
            <a:r>
              <a:rPr lang="fr-FR" u="none" baseline="0" dirty="0" smtClean="0"/>
              <a:t> </a:t>
            </a:r>
            <a:r>
              <a:rPr lang="fr-FR" baseline="0" dirty="0" smtClean="0"/>
              <a:t>20 de la constitution </a:t>
            </a:r>
            <a:r>
              <a:rPr lang="fr-FR" dirty="0" smtClean="0"/>
              <a:t>qui dispose que le Gouvernement dispose de l'Administration et de la force armée et de l</a:t>
            </a:r>
            <a:r>
              <a:rPr lang="fr-FR" dirty="0" smtClean="0">
                <a:hlinkClick r:id="rId3" tooltip="Article 21 de la Constitution de la Cinquième République française"/>
              </a:rPr>
              <a:t>‘</a:t>
            </a:r>
            <a:r>
              <a:rPr lang="fr-FR" dirty="0" smtClean="0"/>
              <a:t>article 21 de la constitution qui dispose que le Premier ministre « est le responsable de la Défense nationale et nomme aux emplois civils et militaires sous réserve des dispositions de l'article 13 ». </a:t>
            </a:r>
          </a:p>
          <a:p>
            <a:endParaRPr lang="fr-FR" dirty="0" smtClean="0"/>
          </a:p>
          <a:p>
            <a:r>
              <a:rPr lang="fr-FR" dirty="0" smtClean="0"/>
              <a:t>L'ensemble de ces nombreuses dispositions constitutionnelles sur le rôle de l'exécutif en matière militaire, qui contraste avec le rôle réduit du Parlement en la matière, entraîne une direction bicéphale des affaires militaires françaises. Toutefois, la prédominance du chef de l'État dans le cadre de la cinquième République fait du Président de la République le véritable maître en la matière, y compris en période de cohabitation puisque la matière militaire fait partie du domaine dit réservé du Président.</a:t>
            </a:r>
          </a:p>
          <a:p>
            <a:endParaRPr lang="fr-FR" dirty="0" smtClean="0">
              <a:effectLst/>
            </a:endParaRPr>
          </a:p>
          <a:p>
            <a:r>
              <a:rPr lang="fr-FR" dirty="0" smtClean="0">
                <a:effectLst/>
              </a:rPr>
              <a:t>En</a:t>
            </a:r>
            <a:r>
              <a:rPr lang="fr-FR" baseline="0" dirty="0" smtClean="0">
                <a:effectLst/>
              </a:rPr>
              <a:t> plus des grands subordonnés, le ministère des armées est constitué de directions et services, qui interviennent dans des champs spécifiques : relations internationales, infrastructure, services de santé,…</a:t>
            </a:r>
            <a:endParaRPr lang="fr-FR" dirty="0" smtClean="0">
              <a:effectLst/>
            </a:endParaRPr>
          </a:p>
          <a:p>
            <a:endParaRPr lang="fr-FR" dirty="0" smtClean="0"/>
          </a:p>
        </p:txBody>
      </p:sp>
      <p:sp>
        <p:nvSpPr>
          <p:cNvPr id="4" name="Espace réservé du numéro de diapositive 3"/>
          <p:cNvSpPr>
            <a:spLocks noGrp="1"/>
          </p:cNvSpPr>
          <p:nvPr>
            <p:ph type="sldNum" sz="quarter" idx="10"/>
          </p:nvPr>
        </p:nvSpPr>
        <p:spPr/>
        <p:txBody>
          <a:bodyPr/>
          <a:lstStyle/>
          <a:p>
            <a:fld id="{10B2CD83-B93B-4F00-852D-9088C1D5D30C}" type="slidenum">
              <a:rPr lang="fr-FR" smtClean="0"/>
              <a:t>11</a:t>
            </a:fld>
            <a:endParaRPr lang="fr-FR" dirty="0"/>
          </a:p>
        </p:txBody>
      </p:sp>
    </p:spTree>
    <p:extLst>
      <p:ext uri="{BB962C8B-B14F-4D97-AF65-F5344CB8AC3E}">
        <p14:creationId xmlns:p14="http://schemas.microsoft.com/office/powerpoint/2010/main" val="1556819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A82D7A12-0205-4657-A24C-CF9750AD825C}" type="datetimeFigureOut">
              <a:rPr lang="fr-FR" smtClean="0"/>
              <a:t>27/08/2018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7311AD87-81AB-4C13-A9CE-1E65647ED12D}" type="slidenum">
              <a:rPr lang="fr-FR" smtClean="0"/>
              <a:t>‹N°›</a:t>
            </a:fld>
            <a:endParaRPr lang="fr-FR" dirty="0"/>
          </a:p>
        </p:txBody>
      </p:sp>
    </p:spTree>
    <p:extLst>
      <p:ext uri="{BB962C8B-B14F-4D97-AF65-F5344CB8AC3E}">
        <p14:creationId xmlns:p14="http://schemas.microsoft.com/office/powerpoint/2010/main" val="4169895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82D7A12-0205-4657-A24C-CF9750AD825C}" type="datetimeFigureOut">
              <a:rPr lang="fr-FR" smtClean="0"/>
              <a:t>27/08/2018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7311AD87-81AB-4C13-A9CE-1E65647ED12D}" type="slidenum">
              <a:rPr lang="fr-FR" smtClean="0"/>
              <a:t>‹N°›</a:t>
            </a:fld>
            <a:endParaRPr lang="fr-FR" dirty="0"/>
          </a:p>
        </p:txBody>
      </p:sp>
    </p:spTree>
    <p:extLst>
      <p:ext uri="{BB962C8B-B14F-4D97-AF65-F5344CB8AC3E}">
        <p14:creationId xmlns:p14="http://schemas.microsoft.com/office/powerpoint/2010/main" val="375112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82D7A12-0205-4657-A24C-CF9750AD825C}" type="datetimeFigureOut">
              <a:rPr lang="fr-FR" smtClean="0"/>
              <a:t>27/08/2018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7311AD87-81AB-4C13-A9CE-1E65647ED12D}" type="slidenum">
              <a:rPr lang="fr-FR" smtClean="0"/>
              <a:t>‹N°›</a:t>
            </a:fld>
            <a:endParaRPr lang="fr-FR" dirty="0"/>
          </a:p>
        </p:txBody>
      </p:sp>
    </p:spTree>
    <p:extLst>
      <p:ext uri="{BB962C8B-B14F-4D97-AF65-F5344CB8AC3E}">
        <p14:creationId xmlns:p14="http://schemas.microsoft.com/office/powerpoint/2010/main" val="391588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CB8C5E9-93C6-463B-9857-9AE8F6BDAAE7}" type="slidenum">
              <a:rPr lang="fr-FR" smtClean="0"/>
              <a:t>‹N°›</a:t>
            </a:fld>
            <a:endParaRPr lang="fr-FR" dirty="0"/>
          </a:p>
        </p:txBody>
      </p:sp>
    </p:spTree>
    <p:extLst>
      <p:ext uri="{BB962C8B-B14F-4D97-AF65-F5344CB8AC3E}">
        <p14:creationId xmlns:p14="http://schemas.microsoft.com/office/powerpoint/2010/main" val="4197458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CB8C5E9-93C6-463B-9857-9AE8F6BDAAE7}" type="slidenum">
              <a:rPr lang="fr-FR" smtClean="0"/>
              <a:t>‹N°›</a:t>
            </a:fld>
            <a:endParaRPr lang="fr-FR" dirty="0"/>
          </a:p>
        </p:txBody>
      </p:sp>
    </p:spTree>
    <p:extLst>
      <p:ext uri="{BB962C8B-B14F-4D97-AF65-F5344CB8AC3E}">
        <p14:creationId xmlns:p14="http://schemas.microsoft.com/office/powerpoint/2010/main" val="2259540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CB8C5E9-93C6-463B-9857-9AE8F6BDAAE7}" type="slidenum">
              <a:rPr lang="fr-FR" smtClean="0"/>
              <a:t>‹N°›</a:t>
            </a:fld>
            <a:endParaRPr lang="fr-FR" dirty="0"/>
          </a:p>
        </p:txBody>
      </p:sp>
    </p:spTree>
    <p:extLst>
      <p:ext uri="{BB962C8B-B14F-4D97-AF65-F5344CB8AC3E}">
        <p14:creationId xmlns:p14="http://schemas.microsoft.com/office/powerpoint/2010/main" val="2822526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3CB8C5E9-93C6-463B-9857-9AE8F6BDAAE7}" type="slidenum">
              <a:rPr lang="fr-FR" smtClean="0"/>
              <a:t>‹N°›</a:t>
            </a:fld>
            <a:endParaRPr lang="fr-FR" dirty="0"/>
          </a:p>
        </p:txBody>
      </p:sp>
    </p:spTree>
    <p:extLst>
      <p:ext uri="{BB962C8B-B14F-4D97-AF65-F5344CB8AC3E}">
        <p14:creationId xmlns:p14="http://schemas.microsoft.com/office/powerpoint/2010/main" val="3932510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3CB8C5E9-93C6-463B-9857-9AE8F6BDAAE7}" type="slidenum">
              <a:rPr lang="fr-FR" smtClean="0"/>
              <a:t>‹N°›</a:t>
            </a:fld>
            <a:endParaRPr lang="fr-FR" dirty="0"/>
          </a:p>
        </p:txBody>
      </p:sp>
    </p:spTree>
    <p:extLst>
      <p:ext uri="{BB962C8B-B14F-4D97-AF65-F5344CB8AC3E}">
        <p14:creationId xmlns:p14="http://schemas.microsoft.com/office/powerpoint/2010/main" val="2720222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3CB8C5E9-93C6-463B-9857-9AE8F6BDAAE7}" type="slidenum">
              <a:rPr lang="fr-FR" smtClean="0"/>
              <a:t>‹N°›</a:t>
            </a:fld>
            <a:endParaRPr lang="fr-FR" dirty="0"/>
          </a:p>
        </p:txBody>
      </p:sp>
    </p:spTree>
    <p:extLst>
      <p:ext uri="{BB962C8B-B14F-4D97-AF65-F5344CB8AC3E}">
        <p14:creationId xmlns:p14="http://schemas.microsoft.com/office/powerpoint/2010/main" val="418780904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3CB8C5E9-93C6-463B-9857-9AE8F6BDAAE7}" type="slidenum">
              <a:rPr lang="fr-FR" smtClean="0"/>
              <a:t>‹N°›</a:t>
            </a:fld>
            <a:endParaRPr lang="fr-FR" dirty="0"/>
          </a:p>
        </p:txBody>
      </p:sp>
    </p:spTree>
    <p:extLst>
      <p:ext uri="{BB962C8B-B14F-4D97-AF65-F5344CB8AC3E}">
        <p14:creationId xmlns:p14="http://schemas.microsoft.com/office/powerpoint/2010/main" val="66868909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2">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3CB8C5E9-93C6-463B-9857-9AE8F6BDAAE7}" type="slidenum">
              <a:rPr lang="fr-FR" smtClean="0"/>
              <a:t>‹N°›</a:t>
            </a:fld>
            <a:endParaRPr lang="fr-FR" dirty="0"/>
          </a:p>
        </p:txBody>
      </p:sp>
      <p:sp>
        <p:nvSpPr>
          <p:cNvPr id="5" name="Rectangle 4"/>
          <p:cNvSpPr/>
          <p:nvPr userDrawn="1"/>
        </p:nvSpPr>
        <p:spPr>
          <a:xfrm>
            <a:off x="0" y="0"/>
            <a:ext cx="9144000" cy="227687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75541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82D7A12-0205-4657-A24C-CF9750AD825C}" type="datetimeFigureOut">
              <a:rPr lang="fr-FR" smtClean="0"/>
              <a:t>27/08/2018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7311AD87-81AB-4C13-A9CE-1E65647ED12D}" type="slidenum">
              <a:rPr lang="fr-FR" smtClean="0"/>
              <a:t>‹N°›</a:t>
            </a:fld>
            <a:endParaRPr lang="fr-FR" dirty="0"/>
          </a:p>
        </p:txBody>
      </p:sp>
    </p:spTree>
    <p:extLst>
      <p:ext uri="{BB962C8B-B14F-4D97-AF65-F5344CB8AC3E}">
        <p14:creationId xmlns:p14="http://schemas.microsoft.com/office/powerpoint/2010/main" val="14944145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3CB8C5E9-93C6-463B-9857-9AE8F6BDAAE7}" type="slidenum">
              <a:rPr lang="fr-FR" smtClean="0"/>
              <a:t>‹N°›</a:t>
            </a:fld>
            <a:endParaRPr lang="fr-FR" dirty="0"/>
          </a:p>
        </p:txBody>
      </p:sp>
    </p:spTree>
    <p:extLst>
      <p:ext uri="{BB962C8B-B14F-4D97-AF65-F5344CB8AC3E}">
        <p14:creationId xmlns:p14="http://schemas.microsoft.com/office/powerpoint/2010/main" val="1762482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3CB8C5E9-93C6-463B-9857-9AE8F6BDAAE7}" type="slidenum">
              <a:rPr lang="fr-FR" smtClean="0"/>
              <a:t>‹N°›</a:t>
            </a:fld>
            <a:endParaRPr lang="fr-FR" dirty="0"/>
          </a:p>
        </p:txBody>
      </p:sp>
    </p:spTree>
    <p:extLst>
      <p:ext uri="{BB962C8B-B14F-4D97-AF65-F5344CB8AC3E}">
        <p14:creationId xmlns:p14="http://schemas.microsoft.com/office/powerpoint/2010/main" val="1524342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CB8C5E9-93C6-463B-9857-9AE8F6BDAAE7}" type="slidenum">
              <a:rPr lang="fr-FR" smtClean="0"/>
              <a:t>‹N°›</a:t>
            </a:fld>
            <a:endParaRPr lang="fr-FR" dirty="0"/>
          </a:p>
        </p:txBody>
      </p:sp>
    </p:spTree>
    <p:extLst>
      <p:ext uri="{BB962C8B-B14F-4D97-AF65-F5344CB8AC3E}">
        <p14:creationId xmlns:p14="http://schemas.microsoft.com/office/powerpoint/2010/main" val="161472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B5B4248-7CE3-4362-8C36-E3AE0B245212}" type="datetimeFigureOut">
              <a:rPr lang="fr-FR" smtClean="0"/>
              <a:t>27/08/2018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CB8C5E9-93C6-463B-9857-9AE8F6BDAAE7}" type="slidenum">
              <a:rPr lang="fr-FR" smtClean="0"/>
              <a:t>‹N°›</a:t>
            </a:fld>
            <a:endParaRPr lang="fr-FR" dirty="0"/>
          </a:p>
        </p:txBody>
      </p:sp>
    </p:spTree>
    <p:extLst>
      <p:ext uri="{BB962C8B-B14F-4D97-AF65-F5344CB8AC3E}">
        <p14:creationId xmlns:p14="http://schemas.microsoft.com/office/powerpoint/2010/main" val="31499158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A82D7A12-0205-4657-A24C-CF9750AD825C}" type="datetimeFigureOut">
              <a:rPr lang="fr-FR" smtClean="0"/>
              <a:t>27/08/2018</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7311AD87-81AB-4C13-A9CE-1E65647ED12D}" type="slidenum">
              <a:rPr lang="fr-FR" smtClean="0"/>
              <a:t>‹N°›</a:t>
            </a:fld>
            <a:endParaRPr lang="fr-FR" dirty="0"/>
          </a:p>
        </p:txBody>
      </p:sp>
    </p:spTree>
    <p:extLst>
      <p:ext uri="{BB962C8B-B14F-4D97-AF65-F5344CB8AC3E}">
        <p14:creationId xmlns:p14="http://schemas.microsoft.com/office/powerpoint/2010/main" val="324214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82D7A12-0205-4657-A24C-CF9750AD825C}" type="datetimeFigureOut">
              <a:rPr lang="fr-FR" smtClean="0"/>
              <a:t>27/08/2018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7311AD87-81AB-4C13-A9CE-1E65647ED12D}" type="slidenum">
              <a:rPr lang="fr-FR" smtClean="0"/>
              <a:t>‹N°›</a:t>
            </a:fld>
            <a:endParaRPr lang="fr-FR" dirty="0"/>
          </a:p>
        </p:txBody>
      </p:sp>
    </p:spTree>
    <p:extLst>
      <p:ext uri="{BB962C8B-B14F-4D97-AF65-F5344CB8AC3E}">
        <p14:creationId xmlns:p14="http://schemas.microsoft.com/office/powerpoint/2010/main" val="3474303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82D7A12-0205-4657-A24C-CF9750AD825C}" type="datetimeFigureOut">
              <a:rPr lang="fr-FR" smtClean="0"/>
              <a:t>27/08/2018</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7311AD87-81AB-4C13-A9CE-1E65647ED12D}" type="slidenum">
              <a:rPr lang="fr-FR" smtClean="0"/>
              <a:t>‹N°›</a:t>
            </a:fld>
            <a:endParaRPr lang="fr-FR" dirty="0"/>
          </a:p>
        </p:txBody>
      </p:sp>
    </p:spTree>
    <p:extLst>
      <p:ext uri="{BB962C8B-B14F-4D97-AF65-F5344CB8AC3E}">
        <p14:creationId xmlns:p14="http://schemas.microsoft.com/office/powerpoint/2010/main" val="2362461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82D7A12-0205-4657-A24C-CF9750AD825C}" type="datetimeFigureOut">
              <a:rPr lang="fr-FR" smtClean="0"/>
              <a:t>27/08/2018</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7311AD87-81AB-4C13-A9CE-1E65647ED12D}" type="slidenum">
              <a:rPr lang="fr-FR" smtClean="0"/>
              <a:t>‹N°›</a:t>
            </a:fld>
            <a:endParaRPr lang="fr-FR" dirty="0"/>
          </a:p>
        </p:txBody>
      </p:sp>
    </p:spTree>
    <p:extLst>
      <p:ext uri="{BB962C8B-B14F-4D97-AF65-F5344CB8AC3E}">
        <p14:creationId xmlns:p14="http://schemas.microsoft.com/office/powerpoint/2010/main" val="423485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82D7A12-0205-4657-A24C-CF9750AD825C}" type="datetimeFigureOut">
              <a:rPr lang="fr-FR" smtClean="0"/>
              <a:t>27/08/2018</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7311AD87-81AB-4C13-A9CE-1E65647ED12D}" type="slidenum">
              <a:rPr lang="fr-FR" smtClean="0"/>
              <a:t>‹N°›</a:t>
            </a:fld>
            <a:endParaRPr lang="fr-FR" dirty="0"/>
          </a:p>
        </p:txBody>
      </p:sp>
    </p:spTree>
    <p:extLst>
      <p:ext uri="{BB962C8B-B14F-4D97-AF65-F5344CB8AC3E}">
        <p14:creationId xmlns:p14="http://schemas.microsoft.com/office/powerpoint/2010/main" val="3217843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82D7A12-0205-4657-A24C-CF9750AD825C}" type="datetimeFigureOut">
              <a:rPr lang="fr-FR" smtClean="0"/>
              <a:t>27/08/2018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7311AD87-81AB-4C13-A9CE-1E65647ED12D}" type="slidenum">
              <a:rPr lang="fr-FR" smtClean="0"/>
              <a:t>‹N°›</a:t>
            </a:fld>
            <a:endParaRPr lang="fr-FR" dirty="0"/>
          </a:p>
        </p:txBody>
      </p:sp>
    </p:spTree>
    <p:extLst>
      <p:ext uri="{BB962C8B-B14F-4D97-AF65-F5344CB8AC3E}">
        <p14:creationId xmlns:p14="http://schemas.microsoft.com/office/powerpoint/2010/main" val="2859728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82D7A12-0205-4657-A24C-CF9750AD825C}" type="datetimeFigureOut">
              <a:rPr lang="fr-FR" smtClean="0"/>
              <a:t>27/08/2018</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7311AD87-81AB-4C13-A9CE-1E65647ED12D}" type="slidenum">
              <a:rPr lang="fr-FR" smtClean="0"/>
              <a:t>‹N°›</a:t>
            </a:fld>
            <a:endParaRPr lang="fr-FR" dirty="0"/>
          </a:p>
        </p:txBody>
      </p:sp>
    </p:spTree>
    <p:extLst>
      <p:ext uri="{BB962C8B-B14F-4D97-AF65-F5344CB8AC3E}">
        <p14:creationId xmlns:p14="http://schemas.microsoft.com/office/powerpoint/2010/main" val="335627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D7A12-0205-4657-A24C-CF9750AD825C}" type="datetimeFigureOut">
              <a:rPr lang="fr-FR" smtClean="0"/>
              <a:t>27/08/2018</a:t>
            </a:fld>
            <a:endParaRPr lang="fr-FR" dirty="0"/>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1AD87-81AB-4C13-A9CE-1E65647ED12D}" type="slidenum">
              <a:rPr lang="fr-FR" smtClean="0"/>
              <a:t>‹N°›</a:t>
            </a:fld>
            <a:endParaRPr lang="fr-FR" dirty="0"/>
          </a:p>
        </p:txBody>
      </p:sp>
    </p:spTree>
    <p:extLst>
      <p:ext uri="{BB962C8B-B14F-4D97-AF65-F5344CB8AC3E}">
        <p14:creationId xmlns:p14="http://schemas.microsoft.com/office/powerpoint/2010/main" val="17403428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5B4248-7CE3-4362-8C36-E3AE0B245212}" type="datetimeFigureOut">
              <a:rPr lang="fr-FR" smtClean="0"/>
              <a:t>27/08/2018</a:t>
            </a:fld>
            <a:endParaRPr lang="fr-FR" dirty="0"/>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8C5E9-93C6-463B-9857-9AE8F6BDAAE7}" type="slidenum">
              <a:rPr lang="fr-FR" smtClean="0"/>
              <a:t>‹N°›</a:t>
            </a:fld>
            <a:endParaRPr lang="fr-FR" dirty="0"/>
          </a:p>
        </p:txBody>
      </p:sp>
    </p:spTree>
    <p:extLst>
      <p:ext uri="{BB962C8B-B14F-4D97-AF65-F5344CB8AC3E}">
        <p14:creationId xmlns:p14="http://schemas.microsoft.com/office/powerpoint/2010/main" val="239352223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50"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gif"/></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50.jpeg"/><Relationship Id="rId7" Type="http://schemas.openxmlformats.org/officeDocument/2006/relationships/image" Target="../media/image48.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emf"/><Relationship Id="rId7" Type="http://schemas.openxmlformats.org/officeDocument/2006/relationships/image" Target="../media/image49.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56.jpeg"/><Relationship Id="rId4" Type="http://schemas.openxmlformats.org/officeDocument/2006/relationships/image" Target="../media/image55.emf"/></Relationships>
</file>

<file path=ppt/slides/_rels/slide1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2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G"/><Relationship Id="rId7" Type="http://schemas.openxmlformats.org/officeDocument/2006/relationships/image" Target="../media/image112.jpe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111.JPG"/><Relationship Id="rId5" Type="http://schemas.openxmlformats.org/officeDocument/2006/relationships/image" Target="../media/image110.jpg"/><Relationship Id="rId10" Type="http://schemas.openxmlformats.org/officeDocument/2006/relationships/image" Target="../media/image115.jpeg"/><Relationship Id="rId4" Type="http://schemas.openxmlformats.org/officeDocument/2006/relationships/image" Target="../media/image109.JPG"/><Relationship Id="rId9" Type="http://schemas.openxmlformats.org/officeDocument/2006/relationships/image" Target="../media/image114.JPG"/></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117.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120.jpeg"/><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128.jpeg"/><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131.png"/><Relationship Id="rId4" Type="http://schemas.openxmlformats.org/officeDocument/2006/relationships/image" Target="../media/image130.png"/></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133.jpeg"/><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34.png"/></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38.JPG"/><Relationship Id="rId5" Type="http://schemas.openxmlformats.org/officeDocument/2006/relationships/image" Target="../media/image137.JPG"/><Relationship Id="rId4" Type="http://schemas.openxmlformats.org/officeDocument/2006/relationships/image" Target="../media/image136.JPG"/></Relationships>
</file>

<file path=ppt/slides/_rels/slide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144.png"/></Relationships>
</file>

<file path=ppt/slides/_rels/slide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150.png"/><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7.jpeg"/><Relationship Id="rId5" Type="http://schemas.openxmlformats.org/officeDocument/2006/relationships/diagramQuickStyle" Target="../diagrams/quickStyle1.xml"/><Relationship Id="rId10" Type="http://schemas.openxmlformats.org/officeDocument/2006/relationships/image" Target="../media/image26.jpeg"/><Relationship Id="rId4" Type="http://schemas.openxmlformats.org/officeDocument/2006/relationships/diagramLayout" Target="../diagrams/layout1.xml"/><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STRAT\Commun\Draft New STRAT\03 - Dossiers\Kit communication\2017\Masques KIT COM\masqueKIT_COLOR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584000" y="2052000"/>
            <a:ext cx="2879920" cy="940461"/>
          </a:xfrm>
          <a:prstGeom prst="rect">
            <a:avLst/>
          </a:prstGeom>
          <a:noFill/>
        </p:spPr>
        <p:txBody>
          <a:bodyPr wrap="square" lIns="77925" tIns="38963" rIns="77925" bIns="38963" rtlCol="0">
            <a:spAutoFit/>
          </a:bodyPr>
          <a:lstStyle/>
          <a:p>
            <a:pPr algn="ctr"/>
            <a:r>
              <a:rPr lang="fr-FR" sz="2800" b="1" dirty="0">
                <a:solidFill>
                  <a:schemeClr val="accent1">
                    <a:lumMod val="75000"/>
                  </a:schemeClr>
                </a:solidFill>
                <a:effectLst>
                  <a:outerShdw blurRad="38100" dist="38100" dir="2700000" algn="tl">
                    <a:srgbClr val="000000">
                      <a:alpha val="43137"/>
                    </a:srgbClr>
                  </a:outerShdw>
                </a:effectLst>
                <a:latin typeface="+mj-lt"/>
                <a:ea typeface="+mj-ea"/>
                <a:cs typeface="Arial" panose="020B0604020202020204" pitchFamily="34" charset="0"/>
              </a:rPr>
              <a:t>LE </a:t>
            </a:r>
            <a:r>
              <a:rPr lang="fr-FR" sz="2800" b="1" dirty="0" smtClean="0">
                <a:solidFill>
                  <a:schemeClr val="accent1">
                    <a:lumMod val="75000"/>
                  </a:schemeClr>
                </a:solidFill>
                <a:effectLst>
                  <a:outerShdw blurRad="38100" dist="38100" dir="2700000" algn="tl">
                    <a:srgbClr val="000000">
                      <a:alpha val="43137"/>
                    </a:srgbClr>
                  </a:outerShdw>
                </a:effectLst>
                <a:latin typeface="+mj-lt"/>
                <a:ea typeface="+mj-ea"/>
                <a:cs typeface="Arial" panose="020B0604020202020204" pitchFamily="34" charset="0"/>
              </a:rPr>
              <a:t>MINISTÈRE DES ARMÉES</a:t>
            </a:r>
            <a:endParaRPr lang="fr-FR" sz="2800" b="1" dirty="0">
              <a:solidFill>
                <a:schemeClr val="accent1">
                  <a:lumMod val="75000"/>
                </a:schemeClr>
              </a:solidFill>
              <a:effectLst>
                <a:outerShdw blurRad="38100" dist="38100" dir="2700000" algn="tl">
                  <a:srgbClr val="000000">
                    <a:alpha val="43137"/>
                  </a:srgbClr>
                </a:outerShdw>
              </a:effectLst>
              <a:latin typeface="+mj-lt"/>
              <a:ea typeface="+mj-ea"/>
              <a:cs typeface="Arial" panose="020B0604020202020204" pitchFamily="34" charset="0"/>
            </a:endParaRPr>
          </a:p>
        </p:txBody>
      </p:sp>
    </p:spTree>
    <p:extLst>
      <p:ext uri="{BB962C8B-B14F-4D97-AF65-F5344CB8AC3E}">
        <p14:creationId xmlns:p14="http://schemas.microsoft.com/office/powerpoint/2010/main" val="3129273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STRAT\Commun\Draft New STRAT\03 - Dossiers\Kit communication\2017\Masques KIT COM\masqueKIT_COLORS2.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6883"/>
          <a:stretch/>
        </p:blipFill>
        <p:spPr bwMode="auto">
          <a:xfrm>
            <a:off x="0" y="0"/>
            <a:ext cx="9144000" cy="373017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314000" y="2196000"/>
            <a:ext cx="3456384" cy="817351"/>
          </a:xfrm>
          <a:prstGeom prst="rect">
            <a:avLst/>
          </a:prstGeom>
          <a:noFill/>
        </p:spPr>
        <p:txBody>
          <a:bodyPr wrap="square" lIns="77925" tIns="38963" rIns="77925" bIns="38963" rtlCol="0">
            <a:spAutoFit/>
          </a:bodyPr>
          <a:lstStyle/>
          <a:p>
            <a:pPr algn="ctr"/>
            <a:r>
              <a:rPr lang="fr-FR" sz="2400" b="1" dirty="0" smtClean="0">
                <a:solidFill>
                  <a:schemeClr val="accent1">
                    <a:lumMod val="75000"/>
                  </a:schemeClr>
                </a:solidFill>
                <a:latin typeface="+mj-lt"/>
                <a:ea typeface="+mj-ea"/>
                <a:cs typeface="Arial" panose="020B0604020202020204" pitchFamily="34" charset="0"/>
              </a:rPr>
              <a:t>LE MINISTÈRE DES ARMÉES</a:t>
            </a:r>
            <a:endParaRPr lang="fr-FR" sz="2400" b="1" dirty="0">
              <a:solidFill>
                <a:schemeClr val="accent1">
                  <a:lumMod val="75000"/>
                </a:schemeClr>
              </a:solidFill>
              <a:latin typeface="+mj-lt"/>
              <a:ea typeface="+mj-ea"/>
              <a:cs typeface="Arial" panose="020B0604020202020204" pitchFamily="34" charset="0"/>
            </a:endParaRPr>
          </a:p>
        </p:txBody>
      </p:sp>
      <p:sp>
        <p:nvSpPr>
          <p:cNvPr id="6" name="ZoneTexte 5"/>
          <p:cNvSpPr txBox="1"/>
          <p:nvPr/>
        </p:nvSpPr>
        <p:spPr>
          <a:xfrm>
            <a:off x="1475656" y="4725144"/>
            <a:ext cx="6192688" cy="1186683"/>
          </a:xfrm>
          <a:prstGeom prst="rect">
            <a:avLst/>
          </a:prstGeom>
          <a:noFill/>
          <a:ln>
            <a:noFill/>
          </a:ln>
        </p:spPr>
        <p:txBody>
          <a:bodyPr wrap="square" lIns="77925" tIns="38963" rIns="77925" bIns="38963" rtlCol="0">
            <a:spAutoFit/>
          </a:bodyPr>
          <a:lstStyle/>
          <a:p>
            <a:pPr algn="ctr"/>
            <a:r>
              <a:rPr lang="fr-FR" sz="3600" b="1" i="1" dirty="0" smtClean="0">
                <a:solidFill>
                  <a:schemeClr val="accent1">
                    <a:lumMod val="75000"/>
                  </a:schemeClr>
                </a:solidFill>
                <a:effectLst>
                  <a:outerShdw blurRad="38100" dist="38100" dir="2700000" algn="tl">
                    <a:srgbClr val="000000">
                      <a:alpha val="43137"/>
                    </a:srgbClr>
                  </a:outerShdw>
                </a:effectLst>
                <a:latin typeface="+mj-lt"/>
                <a:ea typeface="+mj-ea"/>
                <a:cs typeface="Arial" panose="020B0604020202020204" pitchFamily="34" charset="0"/>
              </a:rPr>
              <a:t>L’ORGANISATION DU MINISTÈRE </a:t>
            </a:r>
            <a:endParaRPr lang="fr-FR" sz="3600" b="1" i="1" dirty="0">
              <a:solidFill>
                <a:schemeClr val="accent1">
                  <a:lumMod val="75000"/>
                </a:schemeClr>
              </a:solidFill>
              <a:effectLst>
                <a:outerShdw blurRad="38100" dist="38100" dir="2700000" algn="tl">
                  <a:srgbClr val="000000">
                    <a:alpha val="43137"/>
                  </a:srgbClr>
                </a:outerShdw>
              </a:effectLst>
              <a:latin typeface="+mj-lt"/>
              <a:ea typeface="+mj-ea"/>
              <a:cs typeface="Arial" panose="020B0604020202020204" pitchFamily="34" charset="0"/>
            </a:endParaRPr>
          </a:p>
        </p:txBody>
      </p:sp>
    </p:spTree>
    <p:extLst>
      <p:ext uri="{BB962C8B-B14F-4D97-AF65-F5344CB8AC3E}">
        <p14:creationId xmlns:p14="http://schemas.microsoft.com/office/powerpoint/2010/main" val="31078192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Connecteur droit 48"/>
          <p:cNvCxnSpPr>
            <a:stCxn id="11" idx="2"/>
            <a:endCxn id="9" idx="0"/>
          </p:cNvCxnSpPr>
          <p:nvPr/>
        </p:nvCxnSpPr>
        <p:spPr>
          <a:xfrm>
            <a:off x="4546459" y="5070252"/>
            <a:ext cx="0" cy="6246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Connecteur droit 24"/>
          <p:cNvCxnSpPr>
            <a:stCxn id="6" idx="2"/>
            <a:endCxn id="7" idx="0"/>
          </p:cNvCxnSpPr>
          <p:nvPr/>
        </p:nvCxnSpPr>
        <p:spPr>
          <a:xfrm>
            <a:off x="4555300" y="2380744"/>
            <a:ext cx="0" cy="6246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Connecteur droit 25"/>
          <p:cNvCxnSpPr>
            <a:stCxn id="7" idx="2"/>
            <a:endCxn id="11" idx="0"/>
          </p:cNvCxnSpPr>
          <p:nvPr/>
        </p:nvCxnSpPr>
        <p:spPr>
          <a:xfrm flipH="1">
            <a:off x="4546459" y="3725498"/>
            <a:ext cx="8841" cy="62467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Connecteur droit 35"/>
          <p:cNvCxnSpPr>
            <a:stCxn id="13" idx="0"/>
            <a:endCxn id="12" idx="0"/>
          </p:cNvCxnSpPr>
          <p:nvPr/>
        </p:nvCxnSpPr>
        <p:spPr>
          <a:xfrm rot="5400000" flipH="1" flipV="1">
            <a:off x="4546458" y="1491745"/>
            <a:ext cx="12700" cy="5746719"/>
          </a:xfrm>
          <a:prstGeom prst="bentConnector3">
            <a:avLst>
              <a:gd name="adj1" fmla="val 1800000"/>
            </a:avLst>
          </a:prstGeom>
        </p:spPr>
        <p:style>
          <a:lnRef idx="2">
            <a:schemeClr val="accent1"/>
          </a:lnRef>
          <a:fillRef idx="0">
            <a:schemeClr val="accent1"/>
          </a:fillRef>
          <a:effectRef idx="1">
            <a:schemeClr val="accent1"/>
          </a:effectRef>
          <a:fontRef idx="minor">
            <a:schemeClr val="tx1"/>
          </a:fontRef>
        </p:style>
      </p:cxnSp>
      <p:cxnSp>
        <p:nvCxnSpPr>
          <p:cNvPr id="53" name="Connecteur droit 35"/>
          <p:cNvCxnSpPr>
            <a:stCxn id="8" idx="0"/>
            <a:endCxn id="10" idx="0"/>
          </p:cNvCxnSpPr>
          <p:nvPr/>
        </p:nvCxnSpPr>
        <p:spPr>
          <a:xfrm rot="5400000" flipH="1" flipV="1">
            <a:off x="4546458" y="2821568"/>
            <a:ext cx="12700" cy="5746719"/>
          </a:xfrm>
          <a:prstGeom prst="bentConnector3">
            <a:avLst>
              <a:gd name="adj1" fmla="val 1800000"/>
            </a:avLst>
          </a:prstGeom>
        </p:spPr>
        <p:style>
          <a:lnRef idx="2">
            <a:schemeClr val="accent1"/>
          </a:lnRef>
          <a:fillRef idx="0">
            <a:schemeClr val="accent1"/>
          </a:fillRef>
          <a:effectRef idx="1">
            <a:schemeClr val="accent1"/>
          </a:effectRef>
          <a:fontRef idx="minor">
            <a:schemeClr val="tx1"/>
          </a:fontRef>
        </p:style>
      </p:cxnSp>
      <p:sp>
        <p:nvSpPr>
          <p:cNvPr id="22" name="Titre 1"/>
          <p:cNvSpPr>
            <a:spLocks noGrp="1"/>
          </p:cNvSpPr>
          <p:nvPr>
            <p:ph type="title" idx="4294967295"/>
          </p:nvPr>
        </p:nvSpPr>
        <p:spPr>
          <a:xfrm>
            <a:off x="180000" y="576000"/>
            <a:ext cx="8435975" cy="466485"/>
          </a:xfrm>
        </p:spPr>
        <p:txBody>
          <a:bodyPr vert="horz" lIns="77925" tIns="38963" rIns="77925" bIns="38963" rtlCol="0" anchor="ctr">
            <a:spAutoFit/>
          </a:bodyPr>
          <a:lstStyle/>
          <a:p>
            <a:pPr algn="l"/>
            <a:r>
              <a:rPr lang="fr-FR" sz="2800" b="1" dirty="0">
                <a:solidFill>
                  <a:schemeClr val="bg1"/>
                </a:solidFill>
                <a:cs typeface="Arial" panose="020B0604020202020204" pitchFamily="34" charset="0"/>
              </a:rPr>
              <a:t>Organisation de la Défense</a:t>
            </a: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1268760"/>
            <a:ext cx="2591610" cy="1649883"/>
          </a:xfrm>
          <a:prstGeom prst="rect">
            <a:avLst/>
          </a:prstGeom>
          <a:ln>
            <a:noFill/>
          </a:ln>
          <a:effectLst>
            <a:outerShdw blurRad="190500" algn="tl" rotWithShape="0">
              <a:srgbClr val="000000">
                <a:alpha val="70000"/>
              </a:srgbClr>
            </a:outerShdw>
          </a:effectLst>
        </p:spPr>
      </p:pic>
      <p:sp>
        <p:nvSpPr>
          <p:cNvPr id="3" name="Rectangle 2"/>
          <p:cNvSpPr/>
          <p:nvPr/>
        </p:nvSpPr>
        <p:spPr>
          <a:xfrm>
            <a:off x="8078763" y="5589240"/>
            <a:ext cx="1043608" cy="1268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Rectangle à coins arrondis 5"/>
          <p:cNvSpPr/>
          <p:nvPr/>
        </p:nvSpPr>
        <p:spPr>
          <a:xfrm>
            <a:off x="3115140" y="1660664"/>
            <a:ext cx="2880320" cy="7200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r>
              <a:rPr lang="fr-FR" dirty="0" smtClean="0"/>
              <a:t>Présidence de la République</a:t>
            </a:r>
            <a:endParaRPr lang="fr-FR" dirty="0"/>
          </a:p>
        </p:txBody>
      </p:sp>
      <p:sp>
        <p:nvSpPr>
          <p:cNvPr id="7" name="Rectangle à coins arrondis 6"/>
          <p:cNvSpPr/>
          <p:nvPr/>
        </p:nvSpPr>
        <p:spPr>
          <a:xfrm>
            <a:off x="3115140" y="3005418"/>
            <a:ext cx="2880320" cy="7200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r>
              <a:rPr lang="fr-FR" dirty="0" smtClean="0"/>
              <a:t>Ministère des Armées</a:t>
            </a:r>
            <a:endParaRPr lang="fr-FR" dirty="0"/>
          </a:p>
        </p:txBody>
      </p:sp>
      <p:sp>
        <p:nvSpPr>
          <p:cNvPr id="11" name="Rectangle à coins arrondis 10"/>
          <p:cNvSpPr/>
          <p:nvPr/>
        </p:nvSpPr>
        <p:spPr>
          <a:xfrm>
            <a:off x="3367459" y="4350172"/>
            <a:ext cx="2358000" cy="7200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r>
              <a:rPr lang="fr-FR" dirty="0" smtClean="0"/>
              <a:t>EMA</a:t>
            </a:r>
          </a:p>
          <a:p>
            <a:pPr algn="ctr"/>
            <a:r>
              <a:rPr lang="fr-FR" sz="1200" dirty="0" smtClean="0"/>
              <a:t>État-major des </a:t>
            </a:r>
            <a:r>
              <a:rPr lang="fr-FR" sz="1200" dirty="0"/>
              <a:t>Armées</a:t>
            </a:r>
          </a:p>
        </p:txBody>
      </p:sp>
      <p:sp>
        <p:nvSpPr>
          <p:cNvPr id="12" name="Rectangle à coins arrondis 11"/>
          <p:cNvSpPr/>
          <p:nvPr/>
        </p:nvSpPr>
        <p:spPr>
          <a:xfrm>
            <a:off x="6240818" y="4365104"/>
            <a:ext cx="2358000" cy="7200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r>
              <a:rPr lang="fr-FR" dirty="0" smtClean="0"/>
              <a:t>DGA</a:t>
            </a:r>
          </a:p>
          <a:p>
            <a:pPr algn="ctr"/>
            <a:r>
              <a:rPr lang="fr-FR" sz="1100" dirty="0"/>
              <a:t>Direction </a:t>
            </a:r>
            <a:r>
              <a:rPr lang="fr-FR" sz="1100" dirty="0" smtClean="0"/>
              <a:t>générale de l’armement</a:t>
            </a:r>
            <a:endParaRPr lang="fr-FR" sz="1100" dirty="0"/>
          </a:p>
        </p:txBody>
      </p:sp>
      <p:sp>
        <p:nvSpPr>
          <p:cNvPr id="13" name="Rectangle à coins arrondis 12"/>
          <p:cNvSpPr/>
          <p:nvPr/>
        </p:nvSpPr>
        <p:spPr>
          <a:xfrm>
            <a:off x="494099" y="4365104"/>
            <a:ext cx="2358000" cy="7200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r>
              <a:rPr lang="fr-FR" dirty="0" smtClean="0"/>
              <a:t>SGA</a:t>
            </a:r>
          </a:p>
          <a:p>
            <a:pPr algn="ctr"/>
            <a:r>
              <a:rPr lang="fr-FR" sz="1200" dirty="0"/>
              <a:t>Secrétariat </a:t>
            </a:r>
            <a:r>
              <a:rPr lang="fr-FR" sz="1200" dirty="0" smtClean="0"/>
              <a:t>général </a:t>
            </a:r>
            <a:r>
              <a:rPr lang="fr-FR" sz="1200" dirty="0"/>
              <a:t>pour </a:t>
            </a:r>
            <a:r>
              <a:rPr lang="fr-FR" sz="1200" dirty="0" smtClean="0"/>
              <a:t>l’administration</a:t>
            </a:r>
            <a:endParaRPr lang="fr-FR" sz="1200" dirty="0"/>
          </a:p>
        </p:txBody>
      </p:sp>
      <p:grpSp>
        <p:nvGrpSpPr>
          <p:cNvPr id="30" name="Groupe 29"/>
          <p:cNvGrpSpPr/>
          <p:nvPr/>
        </p:nvGrpSpPr>
        <p:grpSpPr>
          <a:xfrm>
            <a:off x="493351" y="5694927"/>
            <a:ext cx="2359496" cy="720080"/>
            <a:chOff x="498072" y="5694927"/>
            <a:chExt cx="2359496" cy="720080"/>
          </a:xfrm>
        </p:grpSpPr>
        <p:sp>
          <p:nvSpPr>
            <p:cNvPr id="8" name="Rectangle à coins arrondis 7"/>
            <p:cNvSpPr/>
            <p:nvPr/>
          </p:nvSpPr>
          <p:spPr>
            <a:xfrm>
              <a:off x="498072" y="5694927"/>
              <a:ext cx="2359496" cy="7200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r"/>
              <a:r>
                <a:rPr lang="fr-FR" sz="1600" dirty="0" smtClean="0"/>
                <a:t>Armée de Terre</a:t>
              </a:r>
              <a:endParaRPr lang="fr-FR" sz="1600" dirty="0"/>
            </a:p>
          </p:txBody>
        </p:sp>
        <p:pic>
          <p:nvPicPr>
            <p:cNvPr id="50" name="Imag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5798675"/>
              <a:ext cx="648072" cy="506036"/>
            </a:xfrm>
            <a:prstGeom prst="rect">
              <a:avLst/>
            </a:prstGeom>
          </p:spPr>
        </p:pic>
      </p:grpSp>
      <p:grpSp>
        <p:nvGrpSpPr>
          <p:cNvPr id="38" name="Groupe 37"/>
          <p:cNvGrpSpPr/>
          <p:nvPr/>
        </p:nvGrpSpPr>
        <p:grpSpPr>
          <a:xfrm>
            <a:off x="3367459" y="5694927"/>
            <a:ext cx="2358000" cy="720080"/>
            <a:chOff x="3503238" y="5694927"/>
            <a:chExt cx="2342593" cy="720080"/>
          </a:xfrm>
        </p:grpSpPr>
        <p:sp>
          <p:nvSpPr>
            <p:cNvPr id="9" name="Rectangle à coins arrondis 8"/>
            <p:cNvSpPr/>
            <p:nvPr/>
          </p:nvSpPr>
          <p:spPr>
            <a:xfrm>
              <a:off x="3503238" y="5694927"/>
              <a:ext cx="2342593" cy="7200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r"/>
              <a:r>
                <a:rPr lang="fr-FR" sz="1600" dirty="0" smtClean="0"/>
                <a:t>Armée de l’Air</a:t>
              </a:r>
              <a:endParaRPr lang="fr-FR" sz="1600" dirty="0"/>
            </a:p>
          </p:txBody>
        </p:sp>
        <p:pic>
          <p:nvPicPr>
            <p:cNvPr id="51" name="Imag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5856449"/>
              <a:ext cx="843053" cy="397035"/>
            </a:xfrm>
            <a:prstGeom prst="rect">
              <a:avLst/>
            </a:prstGeom>
          </p:spPr>
        </p:pic>
      </p:grpSp>
      <p:grpSp>
        <p:nvGrpSpPr>
          <p:cNvPr id="39" name="Groupe 38"/>
          <p:cNvGrpSpPr/>
          <p:nvPr/>
        </p:nvGrpSpPr>
        <p:grpSpPr>
          <a:xfrm>
            <a:off x="6240070" y="5694927"/>
            <a:ext cx="2359496" cy="720080"/>
            <a:chOff x="6258710" y="5694927"/>
            <a:chExt cx="2359496" cy="720080"/>
          </a:xfrm>
        </p:grpSpPr>
        <p:sp>
          <p:nvSpPr>
            <p:cNvPr id="10" name="Rectangle à coins arrondis 9"/>
            <p:cNvSpPr/>
            <p:nvPr/>
          </p:nvSpPr>
          <p:spPr>
            <a:xfrm>
              <a:off x="6258710" y="5694927"/>
              <a:ext cx="2359496" cy="7200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r"/>
              <a:r>
                <a:rPr lang="fr-FR" sz="1600" dirty="0" smtClean="0"/>
                <a:t>Marine nationale</a:t>
              </a:r>
              <a:endParaRPr lang="fr-FR" sz="1600" dirty="0"/>
            </a:p>
          </p:txBody>
        </p:sp>
        <p:pic>
          <p:nvPicPr>
            <p:cNvPr id="52" name="Image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216" y="5763653"/>
              <a:ext cx="434729" cy="582627"/>
            </a:xfrm>
            <a:prstGeom prst="rect">
              <a:avLst/>
            </a:prstGeom>
          </p:spPr>
        </p:pic>
      </p:grpSp>
    </p:spTree>
    <p:extLst>
      <p:ext uri="{BB962C8B-B14F-4D97-AF65-F5344CB8AC3E}">
        <p14:creationId xmlns:p14="http://schemas.microsoft.com/office/powerpoint/2010/main" val="1969719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efense.gouv.fr/var/dicod/storage/images/base-de-medias/images/ema/logo/logo-de-l-ema/237182-1-fre-FR/logo-de-l-ema_vignette_act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4856" y="764704"/>
            <a:ext cx="720969" cy="8096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EtatMajorF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5065" y="1849541"/>
            <a:ext cx="1060473" cy="64335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97133" y="1391444"/>
            <a:ext cx="3598317" cy="2592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www.defense.gouv.fr/var/dicod/storage/images/base-de-medias/images/operations/cartes-des-theatres-d-operation/operations-et-missions/4301039-29-fre-FR/operations-et-missions_article_pleine_colon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803" y="4352349"/>
            <a:ext cx="3754186" cy="224500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4368528" y="4437112"/>
            <a:ext cx="3988135" cy="2048457"/>
          </a:xfrm>
          <a:prstGeom prst="rect">
            <a:avLst/>
          </a:prstGeom>
          <a:noFill/>
        </p:spPr>
        <p:txBody>
          <a:bodyPr wrap="square" lIns="77925" tIns="38963" rIns="77925" bIns="38963" rtlCol="0">
            <a:spAutoFit/>
          </a:bodyPr>
          <a:lstStyle/>
          <a:p>
            <a:pPr marL="0" lvl="8" algn="ctr" fontAlgn="base">
              <a:spcBef>
                <a:spcPct val="0"/>
              </a:spcBef>
              <a:spcAft>
                <a:spcPct val="0"/>
              </a:spcAft>
            </a:pPr>
            <a:r>
              <a:rPr lang="fr-FR" sz="1800" b="1" i="1" dirty="0" smtClean="0">
                <a:solidFill>
                  <a:schemeClr val="accent1">
                    <a:lumMod val="75000"/>
                  </a:schemeClr>
                </a:solidFill>
                <a:cs typeface="Arial" panose="020B0604020202020204" pitchFamily="34" charset="0"/>
              </a:rPr>
              <a:t>Commandement des </a:t>
            </a:r>
            <a:r>
              <a:rPr lang="fr-FR" sz="1800" b="1" i="1" dirty="0">
                <a:solidFill>
                  <a:schemeClr val="accent1">
                    <a:lumMod val="75000"/>
                  </a:schemeClr>
                </a:solidFill>
                <a:cs typeface="Arial" panose="020B0604020202020204" pitchFamily="34" charset="0"/>
              </a:rPr>
              <a:t>opérations </a:t>
            </a:r>
            <a:r>
              <a:rPr lang="fr-FR" sz="1800" i="1" dirty="0">
                <a:solidFill>
                  <a:schemeClr val="accent1">
                    <a:lumMod val="75000"/>
                  </a:schemeClr>
                </a:solidFill>
                <a:cs typeface="Arial" panose="020B0604020202020204" pitchFamily="34" charset="0"/>
              </a:rPr>
              <a:t>des forces françaises, à l’extérieur et à l’intérieur de nos </a:t>
            </a:r>
            <a:r>
              <a:rPr lang="fr-FR" sz="1800" i="1" dirty="0" smtClean="0">
                <a:solidFill>
                  <a:schemeClr val="accent1">
                    <a:lumMod val="75000"/>
                  </a:schemeClr>
                </a:solidFill>
                <a:cs typeface="Arial" panose="020B0604020202020204" pitchFamily="34" charset="0"/>
              </a:rPr>
              <a:t>frontières</a:t>
            </a:r>
            <a:endParaRPr lang="fr-FR" sz="1800" i="1" dirty="0">
              <a:solidFill>
                <a:schemeClr val="accent1">
                  <a:lumMod val="75000"/>
                </a:schemeClr>
              </a:solidFill>
              <a:cs typeface="Arial" panose="020B0604020202020204" pitchFamily="34" charset="0"/>
            </a:endParaRPr>
          </a:p>
          <a:p>
            <a:pPr marL="0" lvl="8" algn="ctr" fontAlgn="base">
              <a:spcBef>
                <a:spcPct val="0"/>
              </a:spcBef>
              <a:spcAft>
                <a:spcPct val="0"/>
              </a:spcAft>
            </a:pPr>
            <a:endParaRPr lang="fr-FR" altLang="fr-FR" sz="1000" i="1" dirty="0">
              <a:solidFill>
                <a:schemeClr val="accent1">
                  <a:lumMod val="75000"/>
                </a:schemeClr>
              </a:solidFill>
              <a:cs typeface="Arial" panose="020B0604020202020204" pitchFamily="34" charset="0"/>
            </a:endParaRPr>
          </a:p>
          <a:p>
            <a:pPr marL="0" lvl="8" algn="ctr" fontAlgn="base">
              <a:spcBef>
                <a:spcPct val="0"/>
              </a:spcBef>
              <a:spcAft>
                <a:spcPct val="0"/>
              </a:spcAft>
            </a:pPr>
            <a:r>
              <a:rPr lang="fr-FR" sz="1800" i="1" dirty="0">
                <a:solidFill>
                  <a:schemeClr val="accent1">
                    <a:lumMod val="75000"/>
                  </a:schemeClr>
                </a:solidFill>
                <a:cs typeface="Arial" panose="020B0604020202020204" pitchFamily="34" charset="0"/>
              </a:rPr>
              <a:t>Définition du format des armées, de leur cohérence capacitaire </a:t>
            </a:r>
          </a:p>
          <a:p>
            <a:pPr marL="0" lvl="8" algn="ctr" fontAlgn="base">
              <a:spcBef>
                <a:spcPct val="0"/>
              </a:spcBef>
              <a:spcAft>
                <a:spcPct val="0"/>
              </a:spcAft>
            </a:pPr>
            <a:endParaRPr lang="fr-FR" sz="1000" i="1" dirty="0">
              <a:solidFill>
                <a:schemeClr val="accent1">
                  <a:lumMod val="75000"/>
                </a:schemeClr>
              </a:solidFill>
              <a:cs typeface="Arial" panose="020B0604020202020204" pitchFamily="34" charset="0"/>
            </a:endParaRPr>
          </a:p>
          <a:p>
            <a:pPr marL="0" lvl="8" algn="ctr" fontAlgn="base">
              <a:spcBef>
                <a:spcPct val="0"/>
              </a:spcBef>
              <a:spcAft>
                <a:spcPct val="0"/>
              </a:spcAft>
            </a:pPr>
            <a:r>
              <a:rPr lang="fr-FR" sz="1800" i="1" dirty="0" smtClean="0">
                <a:solidFill>
                  <a:schemeClr val="accent1">
                    <a:lumMod val="75000"/>
                  </a:schemeClr>
                </a:solidFill>
                <a:cs typeface="Arial" panose="020B0604020202020204" pitchFamily="34" charset="0"/>
              </a:rPr>
              <a:t>Transformation et adaptation</a:t>
            </a:r>
            <a:endParaRPr lang="fr-FR" altLang="fr-FR" sz="1800" b="1" i="1" dirty="0">
              <a:solidFill>
                <a:schemeClr val="accent1">
                  <a:lumMod val="75000"/>
                </a:schemeClr>
              </a:solidFill>
              <a:cs typeface="Arial" panose="020B0604020202020204" pitchFamily="34" charset="0"/>
            </a:endParaRPr>
          </a:p>
        </p:txBody>
      </p:sp>
      <p:sp>
        <p:nvSpPr>
          <p:cNvPr id="5" name="Rectangle 4"/>
          <p:cNvSpPr/>
          <p:nvPr/>
        </p:nvSpPr>
        <p:spPr>
          <a:xfrm>
            <a:off x="467547" y="2140693"/>
            <a:ext cx="3572705" cy="2171568"/>
          </a:xfrm>
          <a:prstGeom prst="rect">
            <a:avLst/>
          </a:prstGeom>
        </p:spPr>
        <p:txBody>
          <a:bodyPr wrap="square" lIns="77925" tIns="38963" rIns="77925" bIns="38963">
            <a:spAutoFit/>
          </a:bodyPr>
          <a:lstStyle/>
          <a:p>
            <a:pPr algn="just"/>
            <a:r>
              <a:rPr lang="fr-FR" altLang="fr-FR" sz="2000" dirty="0">
                <a:solidFill>
                  <a:schemeClr val="accent1">
                    <a:lumMod val="75000"/>
                  </a:schemeClr>
                </a:solidFill>
                <a:cs typeface="Arial" panose="020B0604020202020204" pitchFamily="34" charset="0"/>
              </a:rPr>
              <a:t>Assurer la cohérence de l'outil de </a:t>
            </a:r>
            <a:r>
              <a:rPr lang="fr-FR" altLang="fr-FR" sz="2000" dirty="0" smtClean="0">
                <a:solidFill>
                  <a:schemeClr val="accent1">
                    <a:lumMod val="75000"/>
                  </a:schemeClr>
                </a:solidFill>
                <a:cs typeface="Arial" panose="020B0604020202020204" pitchFamily="34" charset="0"/>
              </a:rPr>
              <a:t>Défense </a:t>
            </a:r>
            <a:r>
              <a:rPr lang="fr-FR" altLang="fr-FR" sz="2000" dirty="0">
                <a:solidFill>
                  <a:schemeClr val="accent1">
                    <a:lumMod val="75000"/>
                  </a:schemeClr>
                </a:solidFill>
                <a:cs typeface="Arial" panose="020B0604020202020204" pitchFamily="34" charset="0"/>
              </a:rPr>
              <a:t>de la </a:t>
            </a:r>
            <a:r>
              <a:rPr lang="fr-FR" altLang="fr-FR" sz="2000" dirty="0" smtClean="0">
                <a:solidFill>
                  <a:schemeClr val="accent1">
                    <a:lumMod val="75000"/>
                  </a:schemeClr>
                </a:solidFill>
                <a:cs typeface="Arial" panose="020B0604020202020204" pitchFamily="34" charset="0"/>
              </a:rPr>
              <a:t>France dans les domaines :</a:t>
            </a:r>
          </a:p>
          <a:p>
            <a:endParaRPr lang="fr-FR" sz="1600" b="1" dirty="0">
              <a:solidFill>
                <a:schemeClr val="accent1">
                  <a:lumMod val="75000"/>
                </a:schemeClr>
              </a:solidFill>
              <a:cs typeface="Arial" panose="020B0604020202020204" pitchFamily="34" charset="0"/>
            </a:endParaRPr>
          </a:p>
          <a:p>
            <a:pPr lvl="1"/>
            <a:r>
              <a:rPr lang="fr-FR" sz="2000" b="1" i="1" dirty="0" smtClean="0">
                <a:solidFill>
                  <a:schemeClr val="accent1">
                    <a:lumMod val="75000"/>
                  </a:schemeClr>
                </a:solidFill>
                <a:cs typeface="Arial" panose="020B0604020202020204" pitchFamily="34" charset="0"/>
              </a:rPr>
              <a:t>Des opérations </a:t>
            </a:r>
            <a:endParaRPr lang="fr-FR" sz="2000" b="1" i="1" dirty="0">
              <a:solidFill>
                <a:schemeClr val="accent1">
                  <a:lumMod val="75000"/>
                </a:schemeClr>
              </a:solidFill>
              <a:cs typeface="Arial" panose="020B0604020202020204" pitchFamily="34" charset="0"/>
            </a:endParaRPr>
          </a:p>
          <a:p>
            <a:pPr lvl="1"/>
            <a:r>
              <a:rPr lang="fr-FR" sz="1600" b="1" i="1" dirty="0" smtClean="0">
                <a:solidFill>
                  <a:schemeClr val="accent1">
                    <a:lumMod val="75000"/>
                  </a:schemeClr>
                </a:solidFill>
                <a:cs typeface="Arial" panose="020B0604020202020204" pitchFamily="34" charset="0"/>
              </a:rPr>
              <a:t>	</a:t>
            </a:r>
            <a:r>
              <a:rPr lang="fr-FR" sz="2000" b="1" i="1" dirty="0" smtClean="0">
                <a:solidFill>
                  <a:schemeClr val="accent1">
                    <a:lumMod val="75000"/>
                  </a:schemeClr>
                </a:solidFill>
                <a:cs typeface="Arial" panose="020B0604020202020204" pitchFamily="34" charset="0"/>
              </a:rPr>
              <a:t>Du soutien </a:t>
            </a:r>
            <a:endParaRPr lang="fr-FR" sz="2000" b="1" i="1" dirty="0">
              <a:solidFill>
                <a:schemeClr val="accent1">
                  <a:lumMod val="75000"/>
                </a:schemeClr>
              </a:solidFill>
              <a:cs typeface="Arial" panose="020B0604020202020204" pitchFamily="34" charset="0"/>
            </a:endParaRPr>
          </a:p>
          <a:p>
            <a:pPr lvl="1"/>
            <a:r>
              <a:rPr lang="fr-FR" sz="2000" b="1" i="1" dirty="0" smtClean="0">
                <a:solidFill>
                  <a:schemeClr val="accent1">
                    <a:lumMod val="75000"/>
                  </a:schemeClr>
                </a:solidFill>
                <a:cs typeface="Arial" panose="020B0604020202020204" pitchFamily="34" charset="0"/>
              </a:rPr>
              <a:t>	       De la formation</a:t>
            </a:r>
            <a:r>
              <a:rPr lang="fr-FR" sz="2000" i="1" dirty="0">
                <a:solidFill>
                  <a:schemeClr val="accent1">
                    <a:lumMod val="75000"/>
                  </a:schemeClr>
                </a:solidFill>
                <a:cs typeface="Arial" panose="020B0604020202020204" pitchFamily="34" charset="0"/>
              </a:rPr>
              <a:t> </a:t>
            </a:r>
          </a:p>
        </p:txBody>
      </p:sp>
      <p:sp>
        <p:nvSpPr>
          <p:cNvPr id="12" name="Titre 11"/>
          <p:cNvSpPr>
            <a:spLocks noGrp="1"/>
          </p:cNvSpPr>
          <p:nvPr>
            <p:ph type="title" idx="4294967295"/>
          </p:nvPr>
        </p:nvSpPr>
        <p:spPr>
          <a:xfrm>
            <a:off x="180000" y="576000"/>
            <a:ext cx="8439150" cy="468000"/>
          </a:xfrm>
        </p:spPr>
        <p:txBody>
          <a:bodyPr>
            <a:spAutoFit/>
          </a:bodyPr>
          <a:lstStyle/>
          <a:p>
            <a:pPr algn="l"/>
            <a:r>
              <a:rPr lang="fr-FR" sz="2800" b="1" dirty="0" smtClean="0">
                <a:solidFill>
                  <a:schemeClr val="bg1"/>
                </a:solidFill>
                <a:cs typeface="Arial" panose="020B0604020202020204" pitchFamily="34" charset="0"/>
              </a:rPr>
              <a:t>État-major </a:t>
            </a:r>
            <a:r>
              <a:rPr lang="fr-FR" sz="2800" b="1" dirty="0">
                <a:solidFill>
                  <a:schemeClr val="bg1"/>
                </a:solidFill>
                <a:cs typeface="Arial" panose="020B0604020202020204" pitchFamily="34" charset="0"/>
              </a:rPr>
              <a:t>des armées</a:t>
            </a:r>
          </a:p>
        </p:txBody>
      </p:sp>
    </p:spTree>
    <p:extLst>
      <p:ext uri="{BB962C8B-B14F-4D97-AF65-F5344CB8AC3E}">
        <p14:creationId xmlns:p14="http://schemas.microsoft.com/office/powerpoint/2010/main" val="1698266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http://www.defense.gouv.fr/var/dicod/storage/images/base-de-medias/images/dga/1_programmes/un-awacs-de-l-armee-de-l-air-credits-cyril-amboise-sirpa-air/257967-1-fre-FR/un-awacs-de-l-armee-de-l-air-credits-cyril-amboise-sirpa-air_article_demi_colon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39" y="4270897"/>
            <a:ext cx="3535904" cy="2357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55" name="Picture 15" descr="Résultat de recherche d'images pour &quot;logo dga&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0198" y="892467"/>
            <a:ext cx="968499" cy="99795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4231766" y="4509120"/>
            <a:ext cx="3888432" cy="2048457"/>
          </a:xfrm>
          <a:prstGeom prst="rect">
            <a:avLst/>
          </a:prstGeom>
          <a:solidFill>
            <a:schemeClr val="accent1">
              <a:lumMod val="20000"/>
              <a:lumOff val="80000"/>
            </a:schemeClr>
          </a:solidFill>
        </p:spPr>
        <p:txBody>
          <a:bodyPr wrap="square" lIns="77925" tIns="38963" rIns="77925" bIns="38963" rtlCol="0">
            <a:spAutoFit/>
          </a:bodyPr>
          <a:lstStyle/>
          <a:p>
            <a:pPr marL="179388" lvl="8" indent="-179388" fontAlgn="base">
              <a:spcBef>
                <a:spcPct val="0"/>
              </a:spcBef>
              <a:spcAft>
                <a:spcPct val="0"/>
              </a:spcAft>
              <a:buFont typeface="Arial" panose="020B0604020202020204" pitchFamily="34" charset="0"/>
              <a:buChar char="•"/>
            </a:pPr>
            <a:r>
              <a:rPr lang="fr-FR" altLang="fr-FR" sz="1600" dirty="0" smtClean="0">
                <a:solidFill>
                  <a:schemeClr val="accent1">
                    <a:lumMod val="75000"/>
                  </a:schemeClr>
                </a:solidFill>
                <a:cs typeface="Arial" panose="020B0604020202020204" pitchFamily="34" charset="0"/>
              </a:rPr>
              <a:t>80 </a:t>
            </a:r>
            <a:r>
              <a:rPr lang="fr-FR" altLang="fr-FR" sz="1600" dirty="0">
                <a:solidFill>
                  <a:schemeClr val="accent1">
                    <a:lumMod val="75000"/>
                  </a:schemeClr>
                </a:solidFill>
                <a:cs typeface="Arial" panose="020B0604020202020204" pitchFamily="34" charset="0"/>
              </a:rPr>
              <a:t>programmes d'armement en cours </a:t>
            </a:r>
          </a:p>
          <a:p>
            <a:pPr marL="179388" indent="-179388" fontAlgn="base">
              <a:spcBef>
                <a:spcPct val="0"/>
              </a:spcBef>
              <a:spcAft>
                <a:spcPct val="0"/>
              </a:spcAft>
              <a:buFont typeface="Arial" panose="020B0604020202020204" pitchFamily="34" charset="0"/>
              <a:buChar char="•"/>
            </a:pPr>
            <a:r>
              <a:rPr lang="fr-FR" altLang="fr-FR" sz="1600" dirty="0" smtClean="0">
                <a:solidFill>
                  <a:schemeClr val="accent1">
                    <a:lumMod val="75000"/>
                  </a:schemeClr>
                </a:solidFill>
                <a:cs typeface="Arial" panose="020B0604020202020204" pitchFamily="34" charset="0"/>
              </a:rPr>
              <a:t>10,8 </a:t>
            </a:r>
            <a:r>
              <a:rPr lang="fr-FR" altLang="fr-FR" sz="1600" dirty="0">
                <a:solidFill>
                  <a:schemeClr val="accent1">
                    <a:lumMod val="75000"/>
                  </a:schemeClr>
                </a:solidFill>
                <a:cs typeface="Arial" panose="020B0604020202020204" pitchFamily="34" charset="0"/>
              </a:rPr>
              <a:t>milliards d’euros de contrats </a:t>
            </a:r>
            <a:r>
              <a:rPr lang="fr-FR" altLang="fr-FR" sz="1600" dirty="0" smtClean="0">
                <a:solidFill>
                  <a:schemeClr val="accent1">
                    <a:lumMod val="75000"/>
                  </a:schemeClr>
                </a:solidFill>
                <a:cs typeface="Arial" panose="020B0604020202020204" pitchFamily="34" charset="0"/>
              </a:rPr>
              <a:t>pour</a:t>
            </a:r>
            <a:br>
              <a:rPr lang="fr-FR" altLang="fr-FR" sz="1600" dirty="0" smtClean="0">
                <a:solidFill>
                  <a:schemeClr val="accent1">
                    <a:lumMod val="75000"/>
                  </a:schemeClr>
                </a:solidFill>
                <a:cs typeface="Arial" panose="020B0604020202020204" pitchFamily="34" charset="0"/>
              </a:rPr>
            </a:br>
            <a:r>
              <a:rPr lang="fr-FR" altLang="fr-FR" sz="1600" dirty="0" smtClean="0">
                <a:solidFill>
                  <a:schemeClr val="accent1">
                    <a:lumMod val="75000"/>
                  </a:schemeClr>
                </a:solidFill>
                <a:cs typeface="Arial" panose="020B0604020202020204" pitchFamily="34" charset="0"/>
              </a:rPr>
              <a:t>l’équipement </a:t>
            </a:r>
            <a:r>
              <a:rPr lang="fr-FR" altLang="fr-FR" sz="1600" dirty="0">
                <a:solidFill>
                  <a:schemeClr val="accent1">
                    <a:lumMod val="75000"/>
                  </a:schemeClr>
                </a:solidFill>
                <a:cs typeface="Arial" panose="020B0604020202020204" pitchFamily="34" charset="0"/>
              </a:rPr>
              <a:t>des armées en 2016 </a:t>
            </a:r>
          </a:p>
          <a:p>
            <a:pPr marL="179388" lvl="0" indent="-179388" fontAlgn="base">
              <a:spcBef>
                <a:spcPct val="0"/>
              </a:spcBef>
              <a:spcAft>
                <a:spcPct val="0"/>
              </a:spcAft>
              <a:buFont typeface="Arial" panose="020B0604020202020204" pitchFamily="34" charset="0"/>
              <a:buChar char="•"/>
            </a:pPr>
            <a:r>
              <a:rPr lang="fr-FR" altLang="fr-FR" sz="1600" dirty="0" smtClean="0">
                <a:solidFill>
                  <a:schemeClr val="accent1">
                    <a:lumMod val="75000"/>
                  </a:schemeClr>
                </a:solidFill>
                <a:cs typeface="Arial" panose="020B0604020202020204" pitchFamily="34" charset="0"/>
              </a:rPr>
              <a:t>804 </a:t>
            </a:r>
            <a:r>
              <a:rPr lang="fr-FR" altLang="fr-FR" sz="1600" dirty="0">
                <a:solidFill>
                  <a:schemeClr val="accent1">
                    <a:lumMod val="75000"/>
                  </a:schemeClr>
                </a:solidFill>
                <a:cs typeface="Arial" panose="020B0604020202020204" pitchFamily="34" charset="0"/>
              </a:rPr>
              <a:t>millions d’euros dans la recherche de Défense en 2016 </a:t>
            </a:r>
          </a:p>
          <a:p>
            <a:pPr marL="179388" lvl="0" indent="-179388" fontAlgn="base">
              <a:spcBef>
                <a:spcPct val="0"/>
              </a:spcBef>
              <a:spcAft>
                <a:spcPct val="0"/>
              </a:spcAft>
              <a:buFont typeface="Arial" panose="020B0604020202020204" pitchFamily="34" charset="0"/>
              <a:buChar char="•"/>
            </a:pPr>
            <a:r>
              <a:rPr lang="fr-FR" altLang="fr-FR" sz="1600" dirty="0" smtClean="0">
                <a:solidFill>
                  <a:schemeClr val="accent1">
                    <a:lumMod val="75000"/>
                  </a:schemeClr>
                </a:solidFill>
                <a:cs typeface="Arial" panose="020B0604020202020204" pitchFamily="34" charset="0"/>
              </a:rPr>
              <a:t>Exportations </a:t>
            </a:r>
            <a:r>
              <a:rPr lang="fr-FR" altLang="fr-FR" sz="1600" dirty="0">
                <a:solidFill>
                  <a:schemeClr val="accent1">
                    <a:lumMod val="75000"/>
                  </a:schemeClr>
                </a:solidFill>
                <a:cs typeface="Arial" panose="020B0604020202020204" pitchFamily="34" charset="0"/>
              </a:rPr>
              <a:t>: 14 milliards d’euros de prises de commande à l’export en 2016 </a:t>
            </a:r>
          </a:p>
          <a:p>
            <a:pPr marL="179388" lvl="0" indent="-179388" fontAlgn="base">
              <a:spcBef>
                <a:spcPct val="0"/>
              </a:spcBef>
              <a:spcAft>
                <a:spcPct val="0"/>
              </a:spcAft>
              <a:buFont typeface="Arial" panose="020B0604020202020204" pitchFamily="34" charset="0"/>
              <a:buChar char="•"/>
            </a:pPr>
            <a:r>
              <a:rPr lang="fr-FR" altLang="fr-FR" sz="1600" dirty="0" smtClean="0">
                <a:solidFill>
                  <a:schemeClr val="accent1">
                    <a:lumMod val="75000"/>
                  </a:schemeClr>
                </a:solidFill>
                <a:cs typeface="Arial" panose="020B0604020202020204" pitchFamily="34" charset="0"/>
              </a:rPr>
              <a:t>9 </a:t>
            </a:r>
            <a:r>
              <a:rPr lang="fr-FR" altLang="fr-FR" sz="1600" dirty="0">
                <a:solidFill>
                  <a:schemeClr val="accent1">
                    <a:lumMod val="75000"/>
                  </a:schemeClr>
                </a:solidFill>
                <a:cs typeface="Arial" panose="020B0604020202020204" pitchFamily="34" charset="0"/>
              </a:rPr>
              <a:t>centres d’expertise implantés en France </a:t>
            </a:r>
          </a:p>
        </p:txBody>
      </p:sp>
      <p:sp>
        <p:nvSpPr>
          <p:cNvPr id="15" name="Rectangle 14"/>
          <p:cNvSpPr/>
          <p:nvPr/>
        </p:nvSpPr>
        <p:spPr>
          <a:xfrm>
            <a:off x="4717820" y="4077072"/>
            <a:ext cx="2916324" cy="386464"/>
          </a:xfrm>
          <a:prstGeom prst="rect">
            <a:avLst/>
          </a:prstGeom>
        </p:spPr>
        <p:txBody>
          <a:bodyPr wrap="square" lIns="77925" tIns="38963" rIns="77925" bIns="38963">
            <a:spAutoFit/>
          </a:bodyPr>
          <a:lstStyle/>
          <a:p>
            <a:r>
              <a:rPr lang="fr-FR" sz="2000" b="1" i="1" dirty="0" smtClean="0">
                <a:solidFill>
                  <a:schemeClr val="accent1">
                    <a:lumMod val="75000"/>
                  </a:schemeClr>
                </a:solidFill>
                <a:cs typeface="Arial" panose="020B0604020202020204" pitchFamily="34" charset="0"/>
              </a:rPr>
              <a:t>1</a:t>
            </a:r>
            <a:r>
              <a:rPr lang="fr-FR" sz="2000" b="1" i="1" baseline="30000" dirty="0" smtClean="0">
                <a:solidFill>
                  <a:schemeClr val="accent1">
                    <a:lumMod val="75000"/>
                  </a:schemeClr>
                </a:solidFill>
                <a:cs typeface="Arial" panose="020B0604020202020204" pitchFamily="34" charset="0"/>
              </a:rPr>
              <a:t>er</a:t>
            </a:r>
            <a:r>
              <a:rPr lang="fr-FR" sz="2000" b="1" i="1" dirty="0" smtClean="0">
                <a:solidFill>
                  <a:schemeClr val="accent1">
                    <a:lumMod val="75000"/>
                  </a:schemeClr>
                </a:solidFill>
                <a:cs typeface="Arial" panose="020B0604020202020204" pitchFamily="34" charset="0"/>
              </a:rPr>
              <a:t> investisseur de l’État </a:t>
            </a:r>
            <a:endParaRPr lang="fr-FR" sz="1800" i="1" dirty="0">
              <a:solidFill>
                <a:schemeClr val="accent1">
                  <a:lumMod val="75000"/>
                </a:schemeClr>
              </a:solidFill>
              <a:cs typeface="Arial" panose="020B0604020202020204" pitchFamily="34" charset="0"/>
            </a:endParaRPr>
          </a:p>
        </p:txBody>
      </p:sp>
      <p:sp>
        <p:nvSpPr>
          <p:cNvPr id="5" name="Rectangle 4"/>
          <p:cNvSpPr/>
          <p:nvPr/>
        </p:nvSpPr>
        <p:spPr>
          <a:xfrm>
            <a:off x="1763685" y="1391443"/>
            <a:ext cx="5832649" cy="2694788"/>
          </a:xfrm>
          <a:prstGeom prst="rect">
            <a:avLst/>
          </a:prstGeom>
        </p:spPr>
        <p:txBody>
          <a:bodyPr wrap="square" lIns="77925" tIns="38963" rIns="77925" bIns="38963">
            <a:spAutoFit/>
          </a:bodyPr>
          <a:lstStyle/>
          <a:p>
            <a:r>
              <a:rPr lang="fr-FR" sz="2000" b="1" dirty="0" smtClean="0">
                <a:solidFill>
                  <a:schemeClr val="accent1">
                    <a:lumMod val="75000"/>
                  </a:schemeClr>
                </a:solidFill>
                <a:cs typeface="Arial" panose="020B0604020202020204" pitchFamily="34" charset="0"/>
              </a:rPr>
              <a:t>Équiper </a:t>
            </a:r>
            <a:r>
              <a:rPr lang="fr-FR" sz="2000" b="1" dirty="0">
                <a:solidFill>
                  <a:schemeClr val="accent1">
                    <a:lumMod val="75000"/>
                  </a:schemeClr>
                </a:solidFill>
                <a:cs typeface="Arial" panose="020B0604020202020204" pitchFamily="34" charset="0"/>
              </a:rPr>
              <a:t>les forces armées  </a:t>
            </a:r>
            <a:endParaRPr lang="fr-FR" sz="2000" b="1" dirty="0" smtClean="0">
              <a:solidFill>
                <a:schemeClr val="accent1">
                  <a:lumMod val="75000"/>
                </a:schemeClr>
              </a:solidFill>
              <a:cs typeface="Arial" panose="020B0604020202020204" pitchFamily="34" charset="0"/>
            </a:endParaRPr>
          </a:p>
          <a:p>
            <a:r>
              <a:rPr lang="fr-FR" sz="1800" dirty="0" smtClean="0">
                <a:solidFill>
                  <a:schemeClr val="accent1">
                    <a:lumMod val="75000"/>
                  </a:schemeClr>
                </a:solidFill>
                <a:cs typeface="Arial" panose="020B0604020202020204" pitchFamily="34" charset="0"/>
              </a:rPr>
              <a:t>Conception</a:t>
            </a:r>
            <a:r>
              <a:rPr lang="fr-FR" sz="1800" dirty="0">
                <a:solidFill>
                  <a:schemeClr val="accent1">
                    <a:lumMod val="75000"/>
                  </a:schemeClr>
                </a:solidFill>
                <a:cs typeface="Arial" panose="020B0604020202020204" pitchFamily="34" charset="0"/>
              </a:rPr>
              <a:t>, </a:t>
            </a:r>
            <a:r>
              <a:rPr lang="fr-FR" sz="1800" dirty="0" smtClean="0">
                <a:solidFill>
                  <a:schemeClr val="accent1">
                    <a:lumMod val="75000"/>
                  </a:schemeClr>
                </a:solidFill>
                <a:cs typeface="Arial" panose="020B0604020202020204" pitchFamily="34" charset="0"/>
              </a:rPr>
              <a:t>acquisition </a:t>
            </a:r>
            <a:r>
              <a:rPr lang="fr-FR" sz="1800" dirty="0">
                <a:solidFill>
                  <a:schemeClr val="accent1">
                    <a:lumMod val="75000"/>
                  </a:schemeClr>
                </a:solidFill>
                <a:cs typeface="Arial" panose="020B0604020202020204" pitchFamily="34" charset="0"/>
              </a:rPr>
              <a:t>et </a:t>
            </a:r>
            <a:r>
              <a:rPr lang="fr-FR" sz="1800" dirty="0" smtClean="0">
                <a:solidFill>
                  <a:schemeClr val="accent1">
                    <a:lumMod val="75000"/>
                  </a:schemeClr>
                </a:solidFill>
                <a:cs typeface="Arial" panose="020B0604020202020204" pitchFamily="34" charset="0"/>
              </a:rPr>
              <a:t>évaluation </a:t>
            </a:r>
            <a:r>
              <a:rPr lang="fr-FR" sz="1800" dirty="0">
                <a:solidFill>
                  <a:schemeClr val="accent1">
                    <a:lumMod val="75000"/>
                  </a:schemeClr>
                </a:solidFill>
                <a:cs typeface="Arial" panose="020B0604020202020204" pitchFamily="34" charset="0"/>
              </a:rPr>
              <a:t>des systèmes qui équipent les forces armées.</a:t>
            </a:r>
          </a:p>
          <a:p>
            <a:endParaRPr lang="fr-FR" sz="1000" dirty="0">
              <a:solidFill>
                <a:schemeClr val="accent1">
                  <a:lumMod val="75000"/>
                </a:schemeClr>
              </a:solidFill>
              <a:cs typeface="Arial" panose="020B0604020202020204" pitchFamily="34" charset="0"/>
            </a:endParaRPr>
          </a:p>
          <a:p>
            <a:r>
              <a:rPr lang="fr-FR" sz="2000" b="1" dirty="0">
                <a:solidFill>
                  <a:schemeClr val="accent1">
                    <a:lumMod val="75000"/>
                  </a:schemeClr>
                </a:solidFill>
                <a:cs typeface="Arial" panose="020B0604020202020204" pitchFamily="34" charset="0"/>
              </a:rPr>
              <a:t>Promouvoir les exportations d'armement</a:t>
            </a:r>
          </a:p>
          <a:p>
            <a:endParaRPr lang="fr-FR" sz="1000" b="1" dirty="0">
              <a:solidFill>
                <a:schemeClr val="accent1">
                  <a:lumMod val="75000"/>
                </a:schemeClr>
              </a:solidFill>
              <a:cs typeface="Arial" panose="020B0604020202020204" pitchFamily="34" charset="0"/>
            </a:endParaRPr>
          </a:p>
          <a:p>
            <a:r>
              <a:rPr lang="fr-FR" sz="2000" b="1" dirty="0">
                <a:solidFill>
                  <a:schemeClr val="accent1">
                    <a:lumMod val="75000"/>
                  </a:schemeClr>
                </a:solidFill>
                <a:cs typeface="Arial" panose="020B0604020202020204" pitchFamily="34" charset="0"/>
              </a:rPr>
              <a:t>Imaginer les futurs </a:t>
            </a:r>
            <a:r>
              <a:rPr lang="fr-FR" sz="2000" b="1" dirty="0" smtClean="0">
                <a:solidFill>
                  <a:schemeClr val="accent1">
                    <a:lumMod val="75000"/>
                  </a:schemeClr>
                </a:solidFill>
                <a:cs typeface="Arial" panose="020B0604020202020204" pitchFamily="34" charset="0"/>
              </a:rPr>
              <a:t>possibles</a:t>
            </a:r>
          </a:p>
          <a:p>
            <a:r>
              <a:rPr lang="fr-FR" sz="1800" dirty="0" smtClean="0">
                <a:solidFill>
                  <a:schemeClr val="accent1">
                    <a:lumMod val="75000"/>
                  </a:schemeClr>
                </a:solidFill>
                <a:cs typeface="Arial" panose="020B0604020202020204" pitchFamily="34" charset="0"/>
              </a:rPr>
              <a:t>Anticiper </a:t>
            </a:r>
            <a:r>
              <a:rPr lang="fr-FR" sz="1800" dirty="0">
                <a:solidFill>
                  <a:schemeClr val="accent1">
                    <a:lumMod val="75000"/>
                  </a:schemeClr>
                </a:solidFill>
                <a:cs typeface="Arial" panose="020B0604020202020204" pitchFamily="34" charset="0"/>
              </a:rPr>
              <a:t>les menaces et les risques, préparer les capacités technologiques et industrielles, dans un cadre résolument européen. </a:t>
            </a:r>
          </a:p>
        </p:txBody>
      </p:sp>
      <p:sp>
        <p:nvSpPr>
          <p:cNvPr id="12" name="Titre 11"/>
          <p:cNvSpPr>
            <a:spLocks noGrp="1"/>
          </p:cNvSpPr>
          <p:nvPr>
            <p:ph type="title" idx="4294967295"/>
          </p:nvPr>
        </p:nvSpPr>
        <p:spPr>
          <a:xfrm>
            <a:off x="180000" y="576000"/>
            <a:ext cx="8439150" cy="468000"/>
          </a:xfrm>
        </p:spPr>
        <p:txBody>
          <a:bodyPr>
            <a:spAutoFit/>
          </a:bodyPr>
          <a:lstStyle/>
          <a:p>
            <a:pPr algn="l"/>
            <a:r>
              <a:rPr lang="fr-FR" sz="2800" b="1" dirty="0">
                <a:solidFill>
                  <a:schemeClr val="bg1"/>
                </a:solidFill>
                <a:cs typeface="Arial" panose="020B0604020202020204" pitchFamily="34" charset="0"/>
              </a:rPr>
              <a:t>Direction générale de l’armement </a:t>
            </a:r>
          </a:p>
        </p:txBody>
      </p:sp>
    </p:spTree>
    <p:extLst>
      <p:ext uri="{BB962C8B-B14F-4D97-AF65-F5344CB8AC3E}">
        <p14:creationId xmlns:p14="http://schemas.microsoft.com/office/powerpoint/2010/main" val="3723030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8435" y="2407185"/>
            <a:ext cx="3383161" cy="3895116"/>
          </a:xfrm>
          <a:prstGeom prst="rect">
            <a:avLst/>
          </a:prstGeom>
        </p:spPr>
        <p:txBody>
          <a:bodyPr wrap="square" lIns="77925" tIns="38963" rIns="77925" bIns="38963">
            <a:spAutoFit/>
          </a:bodyPr>
          <a:lstStyle/>
          <a:p>
            <a:r>
              <a:rPr lang="fr-FR" sz="1800" dirty="0">
                <a:solidFill>
                  <a:schemeClr val="accent1">
                    <a:lumMod val="75000"/>
                  </a:schemeClr>
                </a:solidFill>
                <a:cs typeface="Arial" panose="020B0604020202020204" pitchFamily="34" charset="0"/>
              </a:rPr>
              <a:t>Acteur de la réforme et responsable de la modernisation de l'administration du </a:t>
            </a:r>
            <a:r>
              <a:rPr lang="fr-FR" sz="1800" dirty="0" smtClean="0">
                <a:solidFill>
                  <a:schemeClr val="accent1">
                    <a:lumMod val="75000"/>
                  </a:schemeClr>
                </a:solidFill>
                <a:cs typeface="Arial" panose="020B0604020202020204" pitchFamily="34" charset="0"/>
              </a:rPr>
              <a:t>ministère</a:t>
            </a:r>
            <a:endParaRPr lang="fr-FR" sz="1800" dirty="0">
              <a:solidFill>
                <a:schemeClr val="accent1">
                  <a:lumMod val="75000"/>
                </a:schemeClr>
              </a:solidFill>
              <a:cs typeface="Arial" panose="020B0604020202020204" pitchFamily="34" charset="0"/>
            </a:endParaRPr>
          </a:p>
          <a:p>
            <a:endParaRPr lang="fr-FR" sz="1400" dirty="0">
              <a:solidFill>
                <a:schemeClr val="accent1">
                  <a:lumMod val="75000"/>
                </a:schemeClr>
              </a:solidFill>
              <a:cs typeface="Arial" panose="020B0604020202020204" pitchFamily="34" charset="0"/>
            </a:endParaRPr>
          </a:p>
          <a:p>
            <a:r>
              <a:rPr lang="fr-FR" sz="1800" dirty="0">
                <a:solidFill>
                  <a:schemeClr val="accent1">
                    <a:lumMod val="75000"/>
                  </a:schemeClr>
                </a:solidFill>
                <a:cs typeface="Arial" panose="020B0604020202020204" pitchFamily="34" charset="0"/>
              </a:rPr>
              <a:t>Pilote et coordinateur des politiques </a:t>
            </a:r>
            <a:r>
              <a:rPr lang="fr-FR" sz="1800" dirty="0" smtClean="0">
                <a:solidFill>
                  <a:schemeClr val="accent1">
                    <a:lumMod val="75000"/>
                  </a:schemeClr>
                </a:solidFill>
                <a:cs typeface="Arial" panose="020B0604020202020204" pitchFamily="34" charset="0"/>
              </a:rPr>
              <a:t>transverses</a:t>
            </a:r>
          </a:p>
          <a:p>
            <a:endParaRPr lang="fr-FR" sz="1800" dirty="0">
              <a:solidFill>
                <a:schemeClr val="accent1">
                  <a:lumMod val="75000"/>
                </a:schemeClr>
              </a:solidFill>
              <a:cs typeface="Arial" panose="020B0604020202020204" pitchFamily="34" charset="0"/>
            </a:endParaRPr>
          </a:p>
          <a:p>
            <a:r>
              <a:rPr lang="fr-FR" sz="1800" dirty="0" smtClean="0">
                <a:solidFill>
                  <a:schemeClr val="accent1">
                    <a:lumMod val="75000"/>
                  </a:schemeClr>
                </a:solidFill>
                <a:cs typeface="Arial" panose="020B0604020202020204" pitchFamily="34" charset="0"/>
              </a:rPr>
              <a:t>Expertise et conseil</a:t>
            </a:r>
            <a:endParaRPr lang="fr-FR" sz="1800" dirty="0">
              <a:solidFill>
                <a:schemeClr val="accent1">
                  <a:lumMod val="75000"/>
                </a:schemeClr>
              </a:solidFill>
              <a:cs typeface="Arial" panose="020B0604020202020204" pitchFamily="34" charset="0"/>
            </a:endParaRPr>
          </a:p>
          <a:p>
            <a:endParaRPr lang="fr-FR" sz="1800" dirty="0">
              <a:solidFill>
                <a:schemeClr val="accent1">
                  <a:lumMod val="75000"/>
                </a:schemeClr>
              </a:solidFill>
              <a:cs typeface="Arial" panose="020B0604020202020204" pitchFamily="34" charset="0"/>
            </a:endParaRPr>
          </a:p>
          <a:p>
            <a:r>
              <a:rPr lang="fr-FR" sz="1800" dirty="0">
                <a:solidFill>
                  <a:schemeClr val="accent1">
                    <a:lumMod val="75000"/>
                  </a:schemeClr>
                </a:solidFill>
                <a:cs typeface="Arial" panose="020B0604020202020204" pitchFamily="34" charset="0"/>
              </a:rPr>
              <a:t>Prestataire  de services au profit des états-majors, directions et services du ministère </a:t>
            </a:r>
            <a:r>
              <a:rPr lang="fr-FR" sz="1800" dirty="0" smtClean="0">
                <a:solidFill>
                  <a:schemeClr val="accent1">
                    <a:lumMod val="75000"/>
                  </a:schemeClr>
                </a:solidFill>
                <a:cs typeface="Arial" panose="020B0604020202020204" pitchFamily="34" charset="0"/>
              </a:rPr>
              <a:t>des Armées</a:t>
            </a:r>
          </a:p>
          <a:p>
            <a:endParaRPr lang="fr-FR" sz="1800" dirty="0" smtClean="0">
              <a:solidFill>
                <a:schemeClr val="accent1">
                  <a:lumMod val="75000"/>
                </a:schemeClr>
              </a:solidFill>
              <a:cs typeface="Arial" panose="020B0604020202020204" pitchFamily="34" charset="0"/>
            </a:endParaRPr>
          </a:p>
          <a:p>
            <a:r>
              <a:rPr lang="fr-FR" sz="1800" dirty="0">
                <a:solidFill>
                  <a:schemeClr val="accent1">
                    <a:lumMod val="75000"/>
                  </a:schemeClr>
                </a:solidFill>
                <a:cs typeface="Arial" panose="020B0604020202020204" pitchFamily="34" charset="0"/>
              </a:rPr>
              <a:t>Politique de </a:t>
            </a:r>
            <a:r>
              <a:rPr lang="fr-FR" sz="1800" dirty="0" smtClean="0">
                <a:solidFill>
                  <a:schemeClr val="accent1">
                    <a:lumMod val="75000"/>
                  </a:schemeClr>
                </a:solidFill>
                <a:cs typeface="Arial" panose="020B0604020202020204" pitchFamily="34" charset="0"/>
              </a:rPr>
              <a:t>mémoire</a:t>
            </a:r>
            <a:endParaRPr lang="fr-FR" sz="1800" dirty="0">
              <a:solidFill>
                <a:schemeClr val="accent1">
                  <a:lumMod val="75000"/>
                </a:schemeClr>
              </a:solidFill>
              <a:cs typeface="Arial" panose="020B0604020202020204" pitchFamily="34" charset="0"/>
            </a:endParaRPr>
          </a:p>
        </p:txBody>
      </p:sp>
      <p:sp>
        <p:nvSpPr>
          <p:cNvPr id="12" name="Titre 11"/>
          <p:cNvSpPr>
            <a:spLocks noGrp="1"/>
          </p:cNvSpPr>
          <p:nvPr>
            <p:ph type="title" idx="4294967295"/>
          </p:nvPr>
        </p:nvSpPr>
        <p:spPr>
          <a:xfrm>
            <a:off x="180000" y="576000"/>
            <a:ext cx="8439150" cy="468000"/>
          </a:xfrm>
        </p:spPr>
        <p:txBody>
          <a:bodyPr>
            <a:spAutoFit/>
          </a:bodyPr>
          <a:lstStyle/>
          <a:p>
            <a:pPr algn="l"/>
            <a:r>
              <a:rPr lang="fr-FR" sz="2800" b="1" dirty="0">
                <a:solidFill>
                  <a:schemeClr val="bg1"/>
                </a:solidFill>
                <a:cs typeface="Arial" panose="020B0604020202020204" pitchFamily="34" charset="0"/>
              </a:rPr>
              <a:t>Secrétariat général pour l’administration</a:t>
            </a:r>
            <a:endParaRPr lang="fr-FR" sz="3600" b="1" dirty="0">
              <a:solidFill>
                <a:schemeClr val="bg1"/>
              </a:solidFill>
              <a:cs typeface="Arial" panose="020B0604020202020204" pitchFamily="34" charset="0"/>
            </a:endParaRPr>
          </a:p>
        </p:txBody>
      </p:sp>
      <p:pic>
        <p:nvPicPr>
          <p:cNvPr id="11266" name="Picture 2" descr="Résultat de recherche d'images pour &quot;logo sga&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041387"/>
            <a:ext cx="2495678" cy="91508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2420888"/>
            <a:ext cx="2939256" cy="1958279"/>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0484" y="4288475"/>
            <a:ext cx="3053804" cy="2034597"/>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1619672" y="1498928"/>
            <a:ext cx="4248472" cy="448019"/>
          </a:xfrm>
          <a:prstGeom prst="rect">
            <a:avLst/>
          </a:prstGeom>
        </p:spPr>
        <p:txBody>
          <a:bodyPr wrap="square" lIns="77925" tIns="38963" rIns="77925" bIns="38963">
            <a:spAutoFit/>
          </a:bodyPr>
          <a:lstStyle/>
          <a:p>
            <a:r>
              <a:rPr lang="fr-FR" sz="2400" b="1" i="1" dirty="0" smtClean="0">
                <a:solidFill>
                  <a:schemeClr val="accent1">
                    <a:lumMod val="75000"/>
                  </a:schemeClr>
                </a:solidFill>
                <a:cs typeface="Arial" panose="020B0604020202020204" pitchFamily="34" charset="0"/>
              </a:rPr>
              <a:t>Soutenir la politique de Défense</a:t>
            </a:r>
            <a:endParaRPr lang="fr-FR" sz="1800" i="1" dirty="0">
              <a:solidFill>
                <a:schemeClr val="accent1">
                  <a:lumMod val="75000"/>
                </a:schemeClr>
              </a:solidFill>
              <a:cs typeface="Arial" panose="020B0604020202020204" pitchFamily="34" charset="0"/>
            </a:endParaRPr>
          </a:p>
        </p:txBody>
      </p:sp>
    </p:spTree>
    <p:extLst>
      <p:ext uri="{BB962C8B-B14F-4D97-AF65-F5344CB8AC3E}">
        <p14:creationId xmlns:p14="http://schemas.microsoft.com/office/powerpoint/2010/main" val="3666267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180000" y="576000"/>
            <a:ext cx="8404225" cy="468000"/>
          </a:xfrm>
        </p:spPr>
        <p:txBody>
          <a:bodyPr>
            <a:spAutoFit/>
          </a:bodyPr>
          <a:lstStyle/>
          <a:p>
            <a:pPr algn="l"/>
            <a:r>
              <a:rPr lang="fr-FR" sz="2800" b="1" dirty="0" smtClean="0">
                <a:solidFill>
                  <a:schemeClr val="bg1"/>
                </a:solidFill>
                <a:cs typeface="Arial" panose="020B0604020202020204" pitchFamily="34" charset="0"/>
              </a:rPr>
              <a:t>L’armée </a:t>
            </a:r>
            <a:r>
              <a:rPr lang="fr-FR" sz="2800" b="1" dirty="0">
                <a:solidFill>
                  <a:schemeClr val="bg1"/>
                </a:solidFill>
                <a:cs typeface="Arial" panose="020B0604020202020204" pitchFamily="34" charset="0"/>
              </a:rPr>
              <a:t>de Terre</a:t>
            </a:r>
          </a:p>
        </p:txBody>
      </p:sp>
      <p:sp>
        <p:nvSpPr>
          <p:cNvPr id="3" name="Rectangle 2"/>
          <p:cNvSpPr/>
          <p:nvPr/>
        </p:nvSpPr>
        <p:spPr>
          <a:xfrm>
            <a:off x="3837326" y="6015450"/>
            <a:ext cx="3254954" cy="581902"/>
          </a:xfrm>
          <a:prstGeom prst="rect">
            <a:avLst/>
          </a:prstGeom>
        </p:spPr>
        <p:txBody>
          <a:bodyPr wrap="square" lIns="77925" tIns="38963" rIns="77925" bIns="38963">
            <a:spAutoFit/>
          </a:bodyPr>
          <a:lstStyle/>
          <a:p>
            <a:pPr algn="ctr">
              <a:lnSpc>
                <a:spcPct val="90000"/>
              </a:lnSpc>
              <a:spcBef>
                <a:spcPct val="0"/>
              </a:spcBef>
            </a:pPr>
            <a:r>
              <a:rPr lang="fr-FR" sz="1800" b="1" dirty="0" smtClean="0">
                <a:solidFill>
                  <a:schemeClr val="accent1">
                    <a:lumMod val="75000"/>
                  </a:schemeClr>
                </a:solidFill>
                <a:cs typeface="Arial" panose="020B0604020202020204" pitchFamily="34" charset="0"/>
              </a:rPr>
              <a:t>112 502 militaires et 8700 civils au service de la France</a:t>
            </a:r>
            <a:endParaRPr lang="fr-FR" sz="1800" b="1" dirty="0">
              <a:solidFill>
                <a:schemeClr val="accent1">
                  <a:lumMod val="75000"/>
                </a:schemeClr>
              </a:solidFill>
              <a:cs typeface="Arial" panose="020B0604020202020204" pitchFamily="34" charset="0"/>
            </a:endParaRPr>
          </a:p>
        </p:txBody>
      </p:sp>
      <p:grpSp>
        <p:nvGrpSpPr>
          <p:cNvPr id="2" name="Groupe 1"/>
          <p:cNvGrpSpPr/>
          <p:nvPr/>
        </p:nvGrpSpPr>
        <p:grpSpPr>
          <a:xfrm>
            <a:off x="311585" y="1875889"/>
            <a:ext cx="6708687" cy="1985159"/>
            <a:chOff x="311585" y="1875889"/>
            <a:chExt cx="6708687" cy="1985159"/>
          </a:xfrm>
        </p:grpSpPr>
        <p:sp>
          <p:nvSpPr>
            <p:cNvPr id="9" name="Rectangle 8"/>
            <p:cNvSpPr/>
            <p:nvPr/>
          </p:nvSpPr>
          <p:spPr>
            <a:xfrm>
              <a:off x="3186285" y="1878067"/>
              <a:ext cx="161579" cy="1982981"/>
            </a:xfrm>
            <a:prstGeom prst="rect">
              <a:avLst/>
            </a:prstGeom>
            <a:solidFill>
              <a:srgbClr val="6666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p:cNvSpPr txBox="1"/>
            <p:nvPr/>
          </p:nvSpPr>
          <p:spPr>
            <a:xfrm>
              <a:off x="3394153" y="1875889"/>
              <a:ext cx="3626119" cy="1985159"/>
            </a:xfrm>
            <a:prstGeom prst="rect">
              <a:avLst/>
            </a:prstGeom>
            <a:noFill/>
          </p:spPr>
          <p:txBody>
            <a:bodyPr wrap="square" rtlCol="0">
              <a:spAutoFit/>
            </a:bodyPr>
            <a:lstStyle/>
            <a:p>
              <a:r>
                <a:rPr lang="fr-FR" sz="1200" b="1" u="sng" dirty="0">
                  <a:solidFill>
                    <a:schemeClr val="accent1">
                      <a:lumMod val="75000"/>
                    </a:schemeClr>
                  </a:solidFill>
                  <a:latin typeface="+mj-lt"/>
                  <a:cs typeface="Times New Roman" panose="02020603050405020304" pitchFamily="18" charset="0"/>
                </a:rPr>
                <a:t>Forces terrestres</a:t>
              </a:r>
            </a:p>
            <a:p>
              <a:r>
                <a:rPr lang="fr-FR" sz="1200" dirty="0" smtClean="0">
                  <a:solidFill>
                    <a:schemeClr val="accent1">
                      <a:lumMod val="75000"/>
                    </a:schemeClr>
                  </a:solidFill>
                  <a:latin typeface="+mj-lt"/>
                  <a:cs typeface="Times New Roman" panose="02020603050405020304" pitchFamily="18" charset="0"/>
                </a:rPr>
                <a:t>77 000  </a:t>
              </a:r>
              <a:r>
                <a:rPr lang="fr-FR" sz="1200" dirty="0">
                  <a:solidFill>
                    <a:schemeClr val="accent1">
                      <a:lumMod val="75000"/>
                    </a:schemeClr>
                  </a:solidFill>
                  <a:latin typeface="+mj-lt"/>
                  <a:cs typeface="Times New Roman" panose="02020603050405020304" pitchFamily="18" charset="0"/>
                </a:rPr>
                <a:t>hommes projetables</a:t>
              </a:r>
            </a:p>
            <a:p>
              <a:r>
                <a:rPr lang="fr-FR" sz="1200" dirty="0">
                  <a:solidFill>
                    <a:schemeClr val="accent1">
                      <a:lumMod val="75000"/>
                    </a:schemeClr>
                  </a:solidFill>
                  <a:latin typeface="+mj-lt"/>
                  <a:cs typeface="Times New Roman" panose="02020603050405020304" pitchFamily="18" charset="0"/>
                </a:rPr>
                <a:t>6 brigades interarmes et 1 brigade d’aérocombat</a:t>
              </a:r>
            </a:p>
            <a:p>
              <a:r>
                <a:rPr lang="fr-FR" sz="1200" dirty="0" smtClean="0">
                  <a:solidFill>
                    <a:schemeClr val="accent1">
                      <a:lumMod val="75000"/>
                    </a:schemeClr>
                  </a:solidFill>
                  <a:latin typeface="+mj-lt"/>
                  <a:cs typeface="Times New Roman" panose="02020603050405020304" pitchFamily="18" charset="0"/>
                </a:rPr>
                <a:t>23 075 </a:t>
              </a:r>
              <a:r>
                <a:rPr lang="fr-FR" sz="1200" dirty="0">
                  <a:solidFill>
                    <a:schemeClr val="accent1">
                      <a:lumMod val="75000"/>
                    </a:schemeClr>
                  </a:solidFill>
                  <a:latin typeface="+mj-lt"/>
                  <a:cs typeface="Times New Roman" panose="02020603050405020304" pitchFamily="18" charset="0"/>
                </a:rPr>
                <a:t>systèmes Félin</a:t>
              </a:r>
            </a:p>
            <a:p>
              <a:r>
                <a:rPr lang="fr-FR" sz="1200" dirty="0">
                  <a:solidFill>
                    <a:schemeClr val="accent1">
                      <a:lumMod val="75000"/>
                    </a:schemeClr>
                  </a:solidFill>
                  <a:latin typeface="+mj-lt"/>
                  <a:cs typeface="Times New Roman" panose="02020603050405020304" pitchFamily="18" charset="0"/>
                </a:rPr>
                <a:t>225 chars de combat</a:t>
              </a:r>
            </a:p>
            <a:p>
              <a:r>
                <a:rPr lang="fr-FR" sz="1200" dirty="0">
                  <a:solidFill>
                    <a:schemeClr val="accent1">
                      <a:lumMod val="75000"/>
                    </a:schemeClr>
                  </a:solidFill>
                  <a:latin typeface="+mj-lt"/>
                  <a:cs typeface="Times New Roman" panose="02020603050405020304" pitchFamily="18" charset="0"/>
                </a:rPr>
                <a:t>250 chars médians</a:t>
              </a:r>
            </a:p>
            <a:p>
              <a:r>
                <a:rPr lang="fr-FR" sz="1200" dirty="0" smtClean="0">
                  <a:solidFill>
                    <a:schemeClr val="accent1">
                      <a:lumMod val="75000"/>
                    </a:schemeClr>
                  </a:solidFill>
                  <a:latin typeface="+mj-lt"/>
                  <a:cs typeface="Times New Roman" panose="02020603050405020304" pitchFamily="18" charset="0"/>
                </a:rPr>
                <a:t>3 300 </a:t>
              </a:r>
              <a:r>
                <a:rPr lang="fr-FR" sz="1200" dirty="0">
                  <a:solidFill>
                    <a:schemeClr val="accent1">
                      <a:lumMod val="75000"/>
                    </a:schemeClr>
                  </a:solidFill>
                  <a:latin typeface="+mj-lt"/>
                  <a:cs typeface="Times New Roman" panose="02020603050405020304" pitchFamily="18" charset="0"/>
                </a:rPr>
                <a:t>véhicules blindés multirôles et de combat</a:t>
              </a:r>
            </a:p>
            <a:p>
              <a:r>
                <a:rPr lang="fr-FR" sz="1200" dirty="0">
                  <a:solidFill>
                    <a:schemeClr val="accent1">
                      <a:lumMod val="75000"/>
                    </a:schemeClr>
                  </a:solidFill>
                  <a:latin typeface="+mj-lt"/>
                  <a:cs typeface="Times New Roman" panose="02020603050405020304" pitchFamily="18" charset="0"/>
                </a:rPr>
                <a:t>147 hélicoptères de reconnaissance et d’attaque</a:t>
              </a:r>
            </a:p>
            <a:p>
              <a:r>
                <a:rPr lang="fr-FR" sz="1200" dirty="0">
                  <a:solidFill>
                    <a:schemeClr val="accent1">
                      <a:lumMod val="75000"/>
                    </a:schemeClr>
                  </a:solidFill>
                  <a:latin typeface="+mj-lt"/>
                  <a:cs typeface="Times New Roman" panose="02020603050405020304" pitchFamily="18" charset="0"/>
                </a:rPr>
                <a:t>115 hélicoptères de manœuvre</a:t>
              </a:r>
            </a:p>
            <a:p>
              <a:r>
                <a:rPr lang="fr-FR" sz="1200" dirty="0">
                  <a:solidFill>
                    <a:schemeClr val="accent1">
                      <a:lumMod val="75000"/>
                    </a:schemeClr>
                  </a:solidFill>
                  <a:latin typeface="+mj-lt"/>
                  <a:cs typeface="Times New Roman" panose="02020603050405020304" pitchFamily="18" charset="0"/>
                </a:rPr>
                <a:t>2 systèmes de drones tactiques (25 vecteurs aériens</a:t>
              </a:r>
              <a:r>
                <a:rPr lang="fr-FR" sz="1200" dirty="0">
                  <a:solidFill>
                    <a:schemeClr val="accent1">
                      <a:lumMod val="75000"/>
                    </a:schemeClr>
                  </a:solidFill>
                  <a:latin typeface="Times New Roman" panose="02020603050405020304" pitchFamily="18" charset="0"/>
                  <a:cs typeface="Times New Roman" panose="02020603050405020304" pitchFamily="18" charset="0"/>
                </a:rPr>
                <a:t>)</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85" y="1878059"/>
              <a:ext cx="2820255" cy="1958641"/>
            </a:xfrm>
            <a:prstGeom prst="rect">
              <a:avLst/>
            </a:prstGeom>
            <a:ln>
              <a:noFill/>
            </a:ln>
            <a:effectLst>
              <a:outerShdw blurRad="292100" dist="139700" dir="2700000" algn="tl" rotWithShape="0">
                <a:srgbClr val="333333">
                  <a:alpha val="65000"/>
                </a:srgbClr>
              </a:outerShdw>
            </a:effectLst>
          </p:spPr>
        </p:pic>
      </p:grpSp>
      <p:sp>
        <p:nvSpPr>
          <p:cNvPr id="16" name="Rectangle 15"/>
          <p:cNvSpPr/>
          <p:nvPr/>
        </p:nvSpPr>
        <p:spPr>
          <a:xfrm>
            <a:off x="6983565" y="3861048"/>
            <a:ext cx="1924675" cy="1339032"/>
          </a:xfrm>
          <a:prstGeom prst="rect">
            <a:avLst/>
          </a:prstGeom>
          <a:solidFill>
            <a:schemeClr val="bg2"/>
          </a:solidFill>
        </p:spPr>
        <p:txBody>
          <a:bodyPr wrap="square" lIns="77925" tIns="38963" rIns="77925" bIns="38963">
            <a:spAutoFit/>
          </a:bodyPr>
          <a:lstStyle/>
          <a:p>
            <a:pPr algn="ctr">
              <a:lnSpc>
                <a:spcPct val="90000"/>
              </a:lnSpc>
              <a:spcBef>
                <a:spcPct val="0"/>
              </a:spcBef>
            </a:pPr>
            <a:r>
              <a:rPr lang="fr-FR" sz="1400" b="1" dirty="0">
                <a:solidFill>
                  <a:schemeClr val="accent3">
                    <a:lumMod val="50000"/>
                  </a:schemeClr>
                </a:solidFill>
                <a:latin typeface="Arial" panose="020B0604020202020204" pitchFamily="34" charset="0"/>
                <a:cs typeface="Arial" panose="020B0604020202020204" pitchFamily="34" charset="0"/>
              </a:rPr>
              <a:t>Plus de 15 000 </a:t>
            </a:r>
            <a:r>
              <a:rPr lang="fr-FR" sz="1400" b="1" dirty="0" smtClean="0">
                <a:solidFill>
                  <a:schemeClr val="accent3">
                    <a:lumMod val="50000"/>
                  </a:schemeClr>
                </a:solidFill>
                <a:latin typeface="Arial" panose="020B0604020202020204" pitchFamily="34" charset="0"/>
                <a:cs typeface="Arial" panose="020B0604020202020204" pitchFamily="34" charset="0"/>
              </a:rPr>
              <a:t>recrutements</a:t>
            </a:r>
          </a:p>
          <a:p>
            <a:pPr algn="ctr">
              <a:lnSpc>
                <a:spcPct val="90000"/>
              </a:lnSpc>
              <a:spcBef>
                <a:spcPct val="0"/>
              </a:spcBef>
            </a:pPr>
            <a:endParaRPr lang="fr-FR" sz="500" b="1" dirty="0">
              <a:solidFill>
                <a:schemeClr val="accent3">
                  <a:lumMod val="50000"/>
                </a:schemeClr>
              </a:solidFill>
              <a:latin typeface="Arial" panose="020B0604020202020204" pitchFamily="34" charset="0"/>
              <a:cs typeface="Arial" panose="020B0604020202020204" pitchFamily="34" charset="0"/>
            </a:endParaRPr>
          </a:p>
          <a:p>
            <a:pPr algn="ctr">
              <a:lnSpc>
                <a:spcPct val="90000"/>
              </a:lnSpc>
              <a:spcBef>
                <a:spcPct val="0"/>
              </a:spcBef>
            </a:pPr>
            <a:r>
              <a:rPr lang="fr-FR" sz="1200" b="1" dirty="0">
                <a:solidFill>
                  <a:schemeClr val="accent3">
                    <a:lumMod val="50000"/>
                  </a:schemeClr>
                </a:solidFill>
                <a:latin typeface="Arial" panose="020B0604020202020204" pitchFamily="34" charset="0"/>
                <a:cs typeface="Arial" panose="020B0604020202020204" pitchFamily="34" charset="0"/>
              </a:rPr>
              <a:t>5000 dans la réserve</a:t>
            </a:r>
          </a:p>
          <a:p>
            <a:pPr algn="ctr">
              <a:lnSpc>
                <a:spcPct val="90000"/>
              </a:lnSpc>
              <a:spcBef>
                <a:spcPct val="0"/>
              </a:spcBef>
            </a:pPr>
            <a:endParaRPr lang="fr-FR" sz="500" b="1" dirty="0">
              <a:solidFill>
                <a:schemeClr val="accent3">
                  <a:lumMod val="50000"/>
                </a:schemeClr>
              </a:solidFill>
              <a:latin typeface="Arial" panose="020B0604020202020204" pitchFamily="34" charset="0"/>
              <a:cs typeface="Arial" panose="020B0604020202020204" pitchFamily="34" charset="0"/>
            </a:endParaRPr>
          </a:p>
          <a:p>
            <a:pPr algn="ctr">
              <a:lnSpc>
                <a:spcPct val="90000"/>
              </a:lnSpc>
              <a:spcBef>
                <a:spcPct val="0"/>
              </a:spcBef>
            </a:pPr>
            <a:r>
              <a:rPr lang="fr-FR" sz="1200" b="1" dirty="0">
                <a:solidFill>
                  <a:schemeClr val="accent3">
                    <a:lumMod val="50000"/>
                  </a:schemeClr>
                </a:solidFill>
                <a:latin typeface="Arial" panose="020B0604020202020204" pitchFamily="34" charset="0"/>
                <a:cs typeface="Arial" panose="020B0604020202020204" pitchFamily="34" charset="0"/>
              </a:rPr>
              <a:t>71 % de contractuels</a:t>
            </a:r>
          </a:p>
          <a:p>
            <a:pPr algn="ctr">
              <a:lnSpc>
                <a:spcPct val="90000"/>
              </a:lnSpc>
              <a:spcBef>
                <a:spcPct val="0"/>
              </a:spcBef>
            </a:pPr>
            <a:endParaRPr lang="fr-FR" sz="500" b="1" dirty="0">
              <a:solidFill>
                <a:schemeClr val="accent3">
                  <a:lumMod val="50000"/>
                </a:schemeClr>
              </a:solidFill>
              <a:latin typeface="Arial" panose="020B0604020202020204" pitchFamily="34" charset="0"/>
              <a:cs typeface="Arial" panose="020B0604020202020204" pitchFamily="34" charset="0"/>
            </a:endParaRPr>
          </a:p>
          <a:p>
            <a:pPr algn="ctr">
              <a:lnSpc>
                <a:spcPct val="90000"/>
              </a:lnSpc>
              <a:spcBef>
                <a:spcPct val="0"/>
              </a:spcBef>
            </a:pPr>
            <a:r>
              <a:rPr lang="fr-FR" sz="1200" b="1" dirty="0">
                <a:solidFill>
                  <a:schemeClr val="accent3">
                    <a:lumMod val="50000"/>
                  </a:schemeClr>
                </a:solidFill>
                <a:latin typeface="Arial" panose="020B0604020202020204" pitchFamily="34" charset="0"/>
                <a:cs typeface="Arial" panose="020B0604020202020204" pitchFamily="34" charset="0"/>
              </a:rPr>
              <a:t>Formés, entraînés et soudés</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675" y="1052736"/>
            <a:ext cx="1911379" cy="2672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http://biat.intradef.gouv.fr/sirpa/GetFile/07T2284R05_007.jpg?reference=78918&amp;sizeMax=980&amp;format=JPEG&amp;jsessionid=CBFCB8A63B6F38FE5E85F2784BCAEAA4&amp;ts=574454213145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6509" y="4096981"/>
            <a:ext cx="2573683" cy="1708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4581128"/>
            <a:ext cx="1987751" cy="9261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7584" y="5517232"/>
            <a:ext cx="1987747" cy="3784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16"/>
          <p:cNvSpPr txBox="1"/>
          <p:nvPr/>
        </p:nvSpPr>
        <p:spPr>
          <a:xfrm>
            <a:off x="251520" y="6614884"/>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a:t>
            </a:r>
            <a:r>
              <a:rPr lang="fr-FR" sz="900" i="1" dirty="0" smtClean="0">
                <a:solidFill>
                  <a:schemeClr val="accent1">
                    <a:lumMod val="50000"/>
                  </a:schemeClr>
                </a:solidFill>
              </a:rPr>
              <a:t>PRAT</a:t>
            </a:r>
            <a:endParaRPr lang="fr-FR" sz="900" i="1" dirty="0">
              <a:solidFill>
                <a:schemeClr val="accent1">
                  <a:lumMod val="50000"/>
                </a:schemeClr>
              </a:solidFill>
            </a:endParaRPr>
          </a:p>
        </p:txBody>
      </p:sp>
    </p:spTree>
    <p:extLst>
      <p:ext uri="{BB962C8B-B14F-4D97-AF65-F5344CB8AC3E}">
        <p14:creationId xmlns:p14="http://schemas.microsoft.com/office/powerpoint/2010/main" val="7958232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biat.intradef.gouv.fr/sirpa/GetFile/2012TPAR013_005_038.jpg?reference=91230&amp;sizeMax=980&amp;format=JPEG&amp;jsessionid=CBFCB8A63B6F38FE5E85F2784BCAEAA4&amp;ts=5744522841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406" y="2311538"/>
            <a:ext cx="2891028" cy="45018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77234" y="1412786"/>
            <a:ext cx="6667176" cy="646535"/>
          </a:xfrm>
          <a:prstGeom prst="rect">
            <a:avLst/>
          </a:prstGeom>
        </p:spPr>
        <p:txBody>
          <a:bodyPr wrap="square" lIns="77925" tIns="38963" rIns="77925" bIns="38963">
            <a:spAutoFit/>
          </a:bodyPr>
          <a:lstStyle/>
          <a:p>
            <a:pPr algn="ctr">
              <a:lnSpc>
                <a:spcPct val="90000"/>
              </a:lnSpc>
              <a:spcBef>
                <a:spcPct val="0"/>
              </a:spcBef>
            </a:pPr>
            <a:r>
              <a:rPr lang="fr-FR" b="1" dirty="0">
                <a:solidFill>
                  <a:schemeClr val="accent1">
                    <a:lumMod val="75000"/>
                  </a:schemeClr>
                </a:solidFill>
                <a:latin typeface="Arial" panose="020B0604020202020204" pitchFamily="34" charset="0"/>
                <a:cs typeface="Arial" panose="020B0604020202020204" pitchFamily="34" charset="0"/>
              </a:rPr>
              <a:t>Une posture opérationnelle permanente avec </a:t>
            </a:r>
            <a:endParaRPr lang="fr-FR" b="1" dirty="0" smtClean="0">
              <a:solidFill>
                <a:schemeClr val="accent1">
                  <a:lumMod val="75000"/>
                </a:schemeClr>
              </a:solidFill>
              <a:latin typeface="Arial" panose="020B0604020202020204" pitchFamily="34" charset="0"/>
              <a:cs typeface="Arial" panose="020B0604020202020204" pitchFamily="34" charset="0"/>
            </a:endParaRPr>
          </a:p>
          <a:p>
            <a:pPr algn="ctr">
              <a:lnSpc>
                <a:spcPct val="90000"/>
              </a:lnSpc>
              <a:spcBef>
                <a:spcPct val="0"/>
              </a:spcBef>
            </a:pPr>
            <a:endParaRPr lang="fr-FR" sz="800" b="1" dirty="0" smtClean="0">
              <a:solidFill>
                <a:schemeClr val="accent1">
                  <a:lumMod val="75000"/>
                </a:schemeClr>
              </a:solidFill>
              <a:latin typeface="Arial" panose="020B0604020202020204" pitchFamily="34" charset="0"/>
              <a:cs typeface="Arial" panose="020B0604020202020204" pitchFamily="34" charset="0"/>
            </a:endParaRPr>
          </a:p>
          <a:p>
            <a:pPr algn="ctr">
              <a:lnSpc>
                <a:spcPct val="90000"/>
              </a:lnSpc>
              <a:spcBef>
                <a:spcPct val="0"/>
              </a:spcBef>
            </a:pPr>
            <a:r>
              <a:rPr lang="fr-FR" sz="1800" b="1" dirty="0" smtClean="0">
                <a:solidFill>
                  <a:schemeClr val="accent1">
                    <a:lumMod val="75000"/>
                  </a:schemeClr>
                </a:solidFill>
                <a:latin typeface="Arial" panose="020B0604020202020204" pitchFamily="34" charset="0"/>
                <a:cs typeface="Arial" panose="020B0604020202020204" pitchFamily="34" charset="0"/>
              </a:rPr>
              <a:t>25 </a:t>
            </a:r>
            <a:r>
              <a:rPr lang="fr-FR" sz="1800" b="1" dirty="0">
                <a:solidFill>
                  <a:schemeClr val="accent1">
                    <a:lumMod val="75000"/>
                  </a:schemeClr>
                </a:solidFill>
                <a:latin typeface="Arial" panose="020B0604020202020204" pitchFamily="34" charset="0"/>
                <a:cs typeface="Arial" panose="020B0604020202020204" pitchFamily="34" charset="0"/>
              </a:rPr>
              <a:t>000 soldats en mission ou en alerte au quotidien</a:t>
            </a: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508" y="2276877"/>
            <a:ext cx="1656184" cy="2485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9" y="2296891"/>
            <a:ext cx="2055139" cy="2485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9469" r="28061"/>
          <a:stretch/>
        </p:blipFill>
        <p:spPr bwMode="auto">
          <a:xfrm>
            <a:off x="4063076" y="2296887"/>
            <a:ext cx="1805068" cy="2465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43508" y="4864715"/>
            <a:ext cx="1656184" cy="1648348"/>
          </a:xfrm>
          <a:prstGeom prst="rect">
            <a:avLst/>
          </a:prstGeom>
          <a:noFill/>
        </p:spPr>
        <p:txBody>
          <a:bodyPr wrap="square" lIns="77925" tIns="38963" rIns="77925" bIns="38963" rtlCol="0">
            <a:spAutoFit/>
          </a:bodyPr>
          <a:lstStyle/>
          <a:p>
            <a:r>
              <a:rPr lang="fr-FR" sz="1600" b="1" dirty="0">
                <a:solidFill>
                  <a:schemeClr val="accent1">
                    <a:lumMod val="75000"/>
                  </a:schemeClr>
                </a:solidFill>
                <a:cs typeface="Arial" panose="020B0604020202020204" pitchFamily="34" charset="0"/>
              </a:rPr>
              <a:t>Forces de souveraineté</a:t>
            </a:r>
          </a:p>
          <a:p>
            <a:r>
              <a:rPr lang="fr-FR" sz="1400" dirty="0">
                <a:solidFill>
                  <a:schemeClr val="accent1">
                    <a:lumMod val="75000"/>
                  </a:schemeClr>
                </a:solidFill>
                <a:cs typeface="Arial" panose="020B0604020202020204" pitchFamily="34" charset="0"/>
              </a:rPr>
              <a:t>Antilles</a:t>
            </a:r>
          </a:p>
          <a:p>
            <a:r>
              <a:rPr lang="fr-FR" sz="1400" dirty="0">
                <a:solidFill>
                  <a:schemeClr val="accent1">
                    <a:lumMod val="75000"/>
                  </a:schemeClr>
                </a:solidFill>
                <a:cs typeface="Arial" panose="020B0604020202020204" pitchFamily="34" charset="0"/>
              </a:rPr>
              <a:t>Guyane</a:t>
            </a:r>
          </a:p>
          <a:p>
            <a:r>
              <a:rPr lang="fr-FR" sz="1400" dirty="0">
                <a:solidFill>
                  <a:schemeClr val="accent1">
                    <a:lumMod val="75000"/>
                  </a:schemeClr>
                </a:solidFill>
                <a:cs typeface="Arial" panose="020B0604020202020204" pitchFamily="34" charset="0"/>
              </a:rPr>
              <a:t>Réunion Mayotte</a:t>
            </a:r>
          </a:p>
          <a:p>
            <a:r>
              <a:rPr lang="fr-FR" sz="1400" dirty="0">
                <a:solidFill>
                  <a:schemeClr val="accent1">
                    <a:lumMod val="75000"/>
                  </a:schemeClr>
                </a:solidFill>
                <a:cs typeface="Arial" panose="020B0604020202020204" pitchFamily="34" charset="0"/>
              </a:rPr>
              <a:t>Nouvelle-Calédonie</a:t>
            </a:r>
          </a:p>
          <a:p>
            <a:r>
              <a:rPr lang="fr-FR" sz="1400" dirty="0">
                <a:solidFill>
                  <a:schemeClr val="accent1">
                    <a:lumMod val="75000"/>
                  </a:schemeClr>
                </a:solidFill>
                <a:cs typeface="Arial" panose="020B0604020202020204" pitchFamily="34" charset="0"/>
              </a:rPr>
              <a:t>Polynésie</a:t>
            </a:r>
          </a:p>
        </p:txBody>
      </p:sp>
      <p:sp>
        <p:nvSpPr>
          <p:cNvPr id="14" name="ZoneTexte 13"/>
          <p:cNvSpPr txBox="1"/>
          <p:nvPr/>
        </p:nvSpPr>
        <p:spPr>
          <a:xfrm>
            <a:off x="2107184" y="4884264"/>
            <a:ext cx="2030334" cy="1432904"/>
          </a:xfrm>
          <a:prstGeom prst="rect">
            <a:avLst/>
          </a:prstGeom>
          <a:noFill/>
        </p:spPr>
        <p:txBody>
          <a:bodyPr wrap="square" lIns="77925" tIns="38963" rIns="77925" bIns="38963" rtlCol="0">
            <a:spAutoFit/>
          </a:bodyPr>
          <a:lstStyle/>
          <a:p>
            <a:r>
              <a:rPr lang="fr-FR" sz="1600" b="1" dirty="0">
                <a:solidFill>
                  <a:schemeClr val="accent1">
                    <a:lumMod val="75000"/>
                  </a:schemeClr>
                </a:solidFill>
                <a:cs typeface="Arial" panose="020B0604020202020204" pitchFamily="34" charset="0"/>
              </a:rPr>
              <a:t>Opérations extérieures</a:t>
            </a:r>
          </a:p>
          <a:p>
            <a:r>
              <a:rPr lang="fr-FR" sz="1400" dirty="0">
                <a:solidFill>
                  <a:schemeClr val="accent1">
                    <a:lumMod val="75000"/>
                  </a:schemeClr>
                </a:solidFill>
                <a:cs typeface="Arial" panose="020B0604020202020204" pitchFamily="34" charset="0"/>
              </a:rPr>
              <a:t>Liban </a:t>
            </a:r>
          </a:p>
          <a:p>
            <a:r>
              <a:rPr lang="fr-FR" sz="1400" dirty="0">
                <a:solidFill>
                  <a:schemeClr val="accent1">
                    <a:lumMod val="75000"/>
                  </a:schemeClr>
                </a:solidFill>
                <a:cs typeface="Arial" panose="020B0604020202020204" pitchFamily="34" charset="0"/>
              </a:rPr>
              <a:t>RCA </a:t>
            </a:r>
          </a:p>
          <a:p>
            <a:r>
              <a:rPr lang="fr-FR" sz="1400" dirty="0">
                <a:solidFill>
                  <a:schemeClr val="accent1">
                    <a:lumMod val="75000"/>
                  </a:schemeClr>
                </a:solidFill>
                <a:cs typeface="Arial" panose="020B0604020202020204" pitchFamily="34" charset="0"/>
              </a:rPr>
              <a:t>Irak</a:t>
            </a:r>
          </a:p>
          <a:p>
            <a:r>
              <a:rPr lang="fr-FR" sz="1400" dirty="0">
                <a:solidFill>
                  <a:schemeClr val="accent1">
                    <a:lumMod val="75000"/>
                  </a:schemeClr>
                </a:solidFill>
                <a:cs typeface="Arial" panose="020B0604020202020204" pitchFamily="34" charset="0"/>
              </a:rPr>
              <a:t>Bande sahélo-saharienne</a:t>
            </a:r>
          </a:p>
        </p:txBody>
      </p:sp>
      <p:sp>
        <p:nvSpPr>
          <p:cNvPr id="16" name="ZoneTexte 15"/>
          <p:cNvSpPr txBox="1"/>
          <p:nvPr/>
        </p:nvSpPr>
        <p:spPr>
          <a:xfrm>
            <a:off x="4137518" y="4869160"/>
            <a:ext cx="1656184" cy="1648348"/>
          </a:xfrm>
          <a:prstGeom prst="rect">
            <a:avLst/>
          </a:prstGeom>
          <a:noFill/>
        </p:spPr>
        <p:txBody>
          <a:bodyPr wrap="square" lIns="77925" tIns="38963" rIns="77925" bIns="38963" rtlCol="0">
            <a:spAutoFit/>
          </a:bodyPr>
          <a:lstStyle/>
          <a:p>
            <a:r>
              <a:rPr lang="fr-FR" sz="1600" b="1" dirty="0">
                <a:solidFill>
                  <a:schemeClr val="accent1">
                    <a:lumMod val="75000"/>
                  </a:schemeClr>
                </a:solidFill>
                <a:cs typeface="Arial" panose="020B0604020202020204" pitchFamily="34" charset="0"/>
              </a:rPr>
              <a:t>Forces de présence</a:t>
            </a:r>
          </a:p>
          <a:p>
            <a:r>
              <a:rPr lang="fr-FR" sz="1400" dirty="0">
                <a:solidFill>
                  <a:schemeClr val="accent1">
                    <a:lumMod val="75000"/>
                  </a:schemeClr>
                </a:solidFill>
                <a:cs typeface="Arial" panose="020B0604020202020204" pitchFamily="34" charset="0"/>
              </a:rPr>
              <a:t>Côte d’Ivoire</a:t>
            </a:r>
          </a:p>
          <a:p>
            <a:r>
              <a:rPr lang="fr-FR" sz="1400" dirty="0">
                <a:solidFill>
                  <a:schemeClr val="accent1">
                    <a:lumMod val="75000"/>
                  </a:schemeClr>
                </a:solidFill>
                <a:cs typeface="Arial" panose="020B0604020202020204" pitchFamily="34" charset="0"/>
              </a:rPr>
              <a:t>Gabon </a:t>
            </a:r>
          </a:p>
          <a:p>
            <a:r>
              <a:rPr lang="fr-FR" sz="1400" dirty="0">
                <a:solidFill>
                  <a:schemeClr val="accent1">
                    <a:lumMod val="75000"/>
                  </a:schemeClr>
                </a:solidFill>
                <a:cs typeface="Arial" panose="020B0604020202020204" pitchFamily="34" charset="0"/>
              </a:rPr>
              <a:t>Sénégal</a:t>
            </a:r>
          </a:p>
          <a:p>
            <a:r>
              <a:rPr lang="fr-FR" sz="1400" dirty="0">
                <a:solidFill>
                  <a:schemeClr val="accent1">
                    <a:lumMod val="75000"/>
                  </a:schemeClr>
                </a:solidFill>
                <a:cs typeface="Arial" panose="020B0604020202020204" pitchFamily="34" charset="0"/>
              </a:rPr>
              <a:t>Djibouti</a:t>
            </a:r>
          </a:p>
          <a:p>
            <a:r>
              <a:rPr lang="fr-FR" sz="1400" dirty="0" smtClean="0">
                <a:solidFill>
                  <a:schemeClr val="accent1">
                    <a:lumMod val="75000"/>
                  </a:schemeClr>
                </a:solidFill>
                <a:cs typeface="Arial" panose="020B0604020202020204" pitchFamily="34" charset="0"/>
              </a:rPr>
              <a:t>Émirats arabes unis</a:t>
            </a:r>
            <a:endParaRPr lang="fr-FR" sz="1400" dirty="0">
              <a:solidFill>
                <a:schemeClr val="accent1">
                  <a:lumMod val="75000"/>
                </a:schemeClr>
              </a:solidFill>
              <a:cs typeface="Arial" panose="020B0604020202020204" pitchFamily="34" charset="0"/>
            </a:endParaRPr>
          </a:p>
        </p:txBody>
      </p:sp>
      <p:sp>
        <p:nvSpPr>
          <p:cNvPr id="18" name="ZoneTexte 17"/>
          <p:cNvSpPr txBox="1"/>
          <p:nvPr/>
        </p:nvSpPr>
        <p:spPr>
          <a:xfrm>
            <a:off x="6441792" y="3373540"/>
            <a:ext cx="2304256" cy="848128"/>
          </a:xfrm>
          <a:prstGeom prst="rect">
            <a:avLst/>
          </a:prstGeom>
          <a:noFill/>
        </p:spPr>
        <p:txBody>
          <a:bodyPr wrap="square" lIns="77925" tIns="38963" rIns="77925" bIns="38963" rtlCol="0">
            <a:spAutoFit/>
          </a:bodyPr>
          <a:lstStyle/>
          <a:p>
            <a:pPr algn="ctr"/>
            <a:r>
              <a:rPr lang="fr-FR" sz="1600" b="1" dirty="0">
                <a:solidFill>
                  <a:schemeClr val="accent1">
                    <a:lumMod val="75000"/>
                  </a:schemeClr>
                </a:solidFill>
                <a:latin typeface="+mj-lt"/>
                <a:cs typeface="Arial" panose="020B0604020202020204" pitchFamily="34" charset="0"/>
              </a:rPr>
              <a:t>Et </a:t>
            </a:r>
            <a:r>
              <a:rPr lang="fr-FR" sz="1800" b="1" dirty="0" smtClean="0">
                <a:solidFill>
                  <a:schemeClr val="accent1">
                    <a:lumMod val="75000"/>
                  </a:schemeClr>
                </a:solidFill>
                <a:latin typeface="+mj-lt"/>
                <a:cs typeface="Arial" panose="020B0604020202020204" pitchFamily="34" charset="0"/>
              </a:rPr>
              <a:t>5 000 </a:t>
            </a:r>
            <a:r>
              <a:rPr lang="fr-FR" sz="1800" b="1" dirty="0">
                <a:solidFill>
                  <a:schemeClr val="accent1">
                    <a:lumMod val="75000"/>
                  </a:schemeClr>
                </a:solidFill>
                <a:latin typeface="+mj-lt"/>
                <a:cs typeface="Arial" panose="020B0604020202020204" pitchFamily="34" charset="0"/>
              </a:rPr>
              <a:t>hommes </a:t>
            </a:r>
            <a:endParaRPr lang="fr-FR" sz="1800" b="1" dirty="0" smtClean="0">
              <a:solidFill>
                <a:schemeClr val="accent1">
                  <a:lumMod val="75000"/>
                </a:schemeClr>
              </a:solidFill>
              <a:latin typeface="+mj-lt"/>
              <a:cs typeface="Arial" panose="020B0604020202020204" pitchFamily="34" charset="0"/>
            </a:endParaRPr>
          </a:p>
          <a:p>
            <a:pPr algn="ctr"/>
            <a:r>
              <a:rPr lang="fr-FR" sz="1600" b="1" dirty="0" smtClean="0">
                <a:solidFill>
                  <a:schemeClr val="accent1">
                    <a:lumMod val="75000"/>
                  </a:schemeClr>
                </a:solidFill>
                <a:latin typeface="+mj-lt"/>
                <a:cs typeface="Arial" panose="020B0604020202020204" pitchFamily="34" charset="0"/>
              </a:rPr>
              <a:t>en alerte </a:t>
            </a:r>
            <a:r>
              <a:rPr lang="fr-FR" sz="1600" b="1" dirty="0">
                <a:solidFill>
                  <a:schemeClr val="accent1">
                    <a:lumMod val="75000"/>
                  </a:schemeClr>
                </a:solidFill>
                <a:latin typeface="+mj-lt"/>
                <a:cs typeface="Arial" panose="020B0604020202020204" pitchFamily="34" charset="0"/>
              </a:rPr>
              <a:t>prêts à être </a:t>
            </a:r>
            <a:r>
              <a:rPr lang="fr-FR" sz="1600" b="1" dirty="0" smtClean="0">
                <a:solidFill>
                  <a:schemeClr val="accent1">
                    <a:lumMod val="75000"/>
                  </a:schemeClr>
                </a:solidFill>
                <a:latin typeface="+mj-lt"/>
                <a:cs typeface="Arial" panose="020B0604020202020204" pitchFamily="34" charset="0"/>
              </a:rPr>
              <a:t>projetés</a:t>
            </a:r>
            <a:endParaRPr lang="fr-FR" sz="1400" dirty="0">
              <a:solidFill>
                <a:schemeClr val="accent1">
                  <a:lumMod val="75000"/>
                </a:schemeClr>
              </a:solidFill>
              <a:latin typeface="+mj-lt"/>
              <a:cs typeface="Arial" panose="020B0604020202020204" pitchFamily="34" charset="0"/>
            </a:endParaRPr>
          </a:p>
        </p:txBody>
      </p:sp>
      <p:sp>
        <p:nvSpPr>
          <p:cNvPr id="3" name="ZoneTexte 2"/>
          <p:cNvSpPr txBox="1"/>
          <p:nvPr/>
        </p:nvSpPr>
        <p:spPr>
          <a:xfrm>
            <a:off x="2398501" y="4359271"/>
            <a:ext cx="1073544" cy="386464"/>
          </a:xfrm>
          <a:prstGeom prst="rect">
            <a:avLst/>
          </a:prstGeom>
          <a:noFill/>
          <a:ln>
            <a:noFill/>
          </a:ln>
        </p:spPr>
        <p:txBody>
          <a:bodyPr wrap="square" lIns="77925" tIns="38963" rIns="77925" bIns="38963" rtlCol="0">
            <a:spAutoFit/>
          </a:bodyPr>
          <a:lstStyle>
            <a:defPPr>
              <a:defRPr lang="fr-FR"/>
            </a:defPPr>
            <a:lvl1pPr>
              <a:defRPr sz="2000" b="1">
                <a:solidFill>
                  <a:srgbClr val="FFFF00"/>
                </a:solidFill>
              </a:defRPr>
            </a:lvl1pPr>
          </a:lstStyle>
          <a:p>
            <a:pPr algn="ctr"/>
            <a:r>
              <a:rPr lang="fr-FR" dirty="0" smtClean="0"/>
              <a:t>4 000 </a:t>
            </a:r>
            <a:r>
              <a:rPr lang="fr-FR" dirty="0"/>
              <a:t>h</a:t>
            </a:r>
          </a:p>
        </p:txBody>
      </p:sp>
      <p:sp>
        <p:nvSpPr>
          <p:cNvPr id="19" name="ZoneTexte 18"/>
          <p:cNvSpPr txBox="1"/>
          <p:nvPr/>
        </p:nvSpPr>
        <p:spPr>
          <a:xfrm>
            <a:off x="365977" y="4359272"/>
            <a:ext cx="1211257" cy="386464"/>
          </a:xfrm>
          <a:prstGeom prst="rect">
            <a:avLst/>
          </a:prstGeom>
          <a:noFill/>
        </p:spPr>
        <p:txBody>
          <a:bodyPr wrap="square" lIns="77925" tIns="38963" rIns="77925" bIns="38963" rtlCol="0">
            <a:spAutoFit/>
          </a:bodyPr>
          <a:lstStyle/>
          <a:p>
            <a:pPr algn="ctr"/>
            <a:r>
              <a:rPr lang="fr-FR" sz="2000" b="1" dirty="0" smtClean="0">
                <a:solidFill>
                  <a:srgbClr val="FFFF00"/>
                </a:solidFill>
              </a:rPr>
              <a:t>3 000 </a:t>
            </a:r>
            <a:r>
              <a:rPr lang="fr-FR" sz="2000" b="1" dirty="0">
                <a:solidFill>
                  <a:srgbClr val="FFFF00"/>
                </a:solidFill>
              </a:rPr>
              <a:t>h</a:t>
            </a:r>
          </a:p>
        </p:txBody>
      </p:sp>
      <p:sp>
        <p:nvSpPr>
          <p:cNvPr id="20" name="ZoneTexte 19"/>
          <p:cNvSpPr txBox="1"/>
          <p:nvPr/>
        </p:nvSpPr>
        <p:spPr>
          <a:xfrm>
            <a:off x="4478593" y="4365104"/>
            <a:ext cx="974034" cy="386464"/>
          </a:xfrm>
          <a:prstGeom prst="rect">
            <a:avLst/>
          </a:prstGeom>
          <a:noFill/>
          <a:ln>
            <a:noFill/>
          </a:ln>
        </p:spPr>
        <p:txBody>
          <a:bodyPr wrap="square" lIns="77925" tIns="38963" rIns="77925" bIns="38963" rtlCol="0">
            <a:spAutoFit/>
          </a:bodyPr>
          <a:lstStyle/>
          <a:p>
            <a:r>
              <a:rPr lang="fr-FR" sz="2000" b="1" dirty="0" smtClean="0">
                <a:solidFill>
                  <a:srgbClr val="FFFF00"/>
                </a:solidFill>
              </a:rPr>
              <a:t>3 000 </a:t>
            </a:r>
            <a:r>
              <a:rPr lang="fr-FR" sz="2000" b="1" dirty="0">
                <a:solidFill>
                  <a:srgbClr val="FFFF00"/>
                </a:solidFill>
              </a:rPr>
              <a:t>h</a:t>
            </a:r>
          </a:p>
        </p:txBody>
      </p:sp>
      <p:grpSp>
        <p:nvGrpSpPr>
          <p:cNvPr id="4" name="Grouper 3"/>
          <p:cNvGrpSpPr/>
          <p:nvPr/>
        </p:nvGrpSpPr>
        <p:grpSpPr>
          <a:xfrm>
            <a:off x="7973949" y="836712"/>
            <a:ext cx="846523" cy="504056"/>
            <a:chOff x="7757925" y="764704"/>
            <a:chExt cx="1134555" cy="720080"/>
          </a:xfrm>
        </p:grpSpPr>
        <p:pic>
          <p:nvPicPr>
            <p:cNvPr id="1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7925" y="764704"/>
              <a:ext cx="1134555" cy="5286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57926" y="1268760"/>
              <a:ext cx="1134553" cy="2160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ZoneTexte 22"/>
          <p:cNvSpPr txBox="1"/>
          <p:nvPr/>
        </p:nvSpPr>
        <p:spPr>
          <a:xfrm>
            <a:off x="251520" y="6614884"/>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a:t>
            </a:r>
            <a:r>
              <a:rPr lang="fr-FR" sz="900" i="1" dirty="0" smtClean="0">
                <a:solidFill>
                  <a:schemeClr val="accent1">
                    <a:lumMod val="50000"/>
                  </a:schemeClr>
                </a:solidFill>
              </a:rPr>
              <a:t>PRAT</a:t>
            </a:r>
            <a:endParaRPr lang="fr-FR" sz="900" i="1" dirty="0">
              <a:solidFill>
                <a:schemeClr val="accent1">
                  <a:lumMod val="50000"/>
                </a:schemeClr>
              </a:solidFill>
            </a:endParaRPr>
          </a:p>
        </p:txBody>
      </p:sp>
      <p:sp>
        <p:nvSpPr>
          <p:cNvPr id="24" name="Titre 1"/>
          <p:cNvSpPr txBox="1">
            <a:spLocks/>
          </p:cNvSpPr>
          <p:nvPr/>
        </p:nvSpPr>
        <p:spPr>
          <a:xfrm>
            <a:off x="180000" y="576000"/>
            <a:ext cx="8404225" cy="4680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smtClean="0">
                <a:solidFill>
                  <a:schemeClr val="bg1"/>
                </a:solidFill>
                <a:cs typeface="Arial" panose="020B0604020202020204" pitchFamily="34" charset="0"/>
              </a:rPr>
              <a:t>L’armée de Terre</a:t>
            </a:r>
            <a:endParaRPr lang="fr-FR" sz="2800" b="1" dirty="0">
              <a:solidFill>
                <a:schemeClr val="bg1"/>
              </a:solidFill>
              <a:cs typeface="Arial" panose="020B0604020202020204" pitchFamily="34" charset="0"/>
            </a:endParaRPr>
          </a:p>
        </p:txBody>
      </p:sp>
    </p:spTree>
    <p:extLst>
      <p:ext uri="{BB962C8B-B14F-4D97-AF65-F5344CB8AC3E}">
        <p14:creationId xmlns:p14="http://schemas.microsoft.com/office/powerpoint/2010/main" val="38303243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376264" y="1458154"/>
            <a:ext cx="4572000" cy="1075883"/>
          </a:xfrm>
          <a:prstGeom prst="rect">
            <a:avLst/>
          </a:prstGeom>
        </p:spPr>
        <p:txBody>
          <a:bodyPr wrap="square" lIns="77925" tIns="38963" rIns="77925" bIns="38963">
            <a:spAutoFit/>
          </a:bodyPr>
          <a:lstStyle/>
          <a:p>
            <a:pPr algn="ctr">
              <a:lnSpc>
                <a:spcPct val="90000"/>
              </a:lnSpc>
              <a:spcBef>
                <a:spcPct val="0"/>
              </a:spcBef>
            </a:pPr>
            <a:r>
              <a:rPr lang="fr-FR" sz="1800" b="1" dirty="0" smtClean="0">
                <a:solidFill>
                  <a:schemeClr val="accent1">
                    <a:lumMod val="75000"/>
                  </a:schemeClr>
                </a:solidFill>
                <a:cs typeface="Arial" panose="020B0604020202020204" pitchFamily="34" charset="0"/>
              </a:rPr>
              <a:t>Des équipements et des matériels de pointe, </a:t>
            </a:r>
            <a:r>
              <a:rPr lang="fr-FR" sz="1800" dirty="0" smtClean="0">
                <a:solidFill>
                  <a:schemeClr val="accent1">
                    <a:lumMod val="75000"/>
                  </a:schemeClr>
                </a:solidFill>
                <a:cs typeface="Arial" panose="020B0604020202020204" pitchFamily="34" charset="0"/>
              </a:rPr>
              <a:t>intégrant </a:t>
            </a:r>
          </a:p>
          <a:p>
            <a:pPr algn="ctr">
              <a:lnSpc>
                <a:spcPct val="90000"/>
              </a:lnSpc>
              <a:spcBef>
                <a:spcPct val="0"/>
              </a:spcBef>
            </a:pPr>
            <a:r>
              <a:rPr lang="fr-FR" sz="1800" dirty="0">
                <a:solidFill>
                  <a:schemeClr val="accent1">
                    <a:lumMod val="75000"/>
                  </a:schemeClr>
                </a:solidFill>
                <a:cs typeface="Arial" panose="020B0604020202020204" pitchFamily="34" charset="0"/>
              </a:rPr>
              <a:t>la numérisation des échanges et la mise en réseau des combattants</a:t>
            </a:r>
            <a:r>
              <a:rPr lang="fr-FR" sz="1800" dirty="0" smtClean="0">
                <a:solidFill>
                  <a:schemeClr val="accent1">
                    <a:lumMod val="75000"/>
                  </a:schemeClr>
                </a:solidFill>
                <a:cs typeface="Arial" panose="020B0604020202020204" pitchFamily="34" charset="0"/>
              </a:rPr>
              <a:t>.</a:t>
            </a:r>
            <a:endParaRPr lang="fr-FR" sz="1800" dirty="0">
              <a:solidFill>
                <a:schemeClr val="accent1">
                  <a:lumMod val="75000"/>
                </a:schemeClr>
              </a:solidFill>
              <a:cs typeface="Arial" panose="020B0604020202020204"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5182"/>
          <a:stretch/>
        </p:blipFill>
        <p:spPr bwMode="auto">
          <a:xfrm>
            <a:off x="62288" y="1988840"/>
            <a:ext cx="2321366" cy="209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7220" y="4149080"/>
            <a:ext cx="2340804" cy="24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descr="Résultat de recherche d'images pour &quot;PHOTO SCORPION PROGRAMME&quo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969" b="80151"/>
          <a:stretch/>
        </p:blipFill>
        <p:spPr bwMode="auto">
          <a:xfrm>
            <a:off x="61152" y="4149080"/>
            <a:ext cx="2323639" cy="6526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0" name="Grouper 9"/>
          <p:cNvGrpSpPr/>
          <p:nvPr/>
        </p:nvGrpSpPr>
        <p:grpSpPr>
          <a:xfrm>
            <a:off x="7973949" y="836712"/>
            <a:ext cx="846523" cy="504056"/>
            <a:chOff x="7757925" y="764704"/>
            <a:chExt cx="1134555" cy="720080"/>
          </a:xfrm>
        </p:grpSpPr>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7925" y="764704"/>
              <a:ext cx="1134555" cy="5286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7926" y="1268760"/>
              <a:ext cx="1134553" cy="2160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ZoneTexte 17"/>
          <p:cNvSpPr txBox="1"/>
          <p:nvPr/>
        </p:nvSpPr>
        <p:spPr>
          <a:xfrm>
            <a:off x="251520" y="6614884"/>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a:t>
            </a:r>
            <a:r>
              <a:rPr lang="fr-FR" sz="900" i="1" dirty="0" smtClean="0">
                <a:solidFill>
                  <a:schemeClr val="accent1">
                    <a:lumMod val="50000"/>
                  </a:schemeClr>
                </a:solidFill>
              </a:rPr>
              <a:t>: projet LPM 2019 - 2025</a:t>
            </a:r>
            <a:endParaRPr lang="fr-FR" sz="900" i="1" dirty="0">
              <a:solidFill>
                <a:schemeClr val="accent1">
                  <a:lumMod val="50000"/>
                </a:schemeClr>
              </a:solidFill>
            </a:endParaRPr>
          </a:p>
        </p:txBody>
      </p:sp>
      <p:pic>
        <p:nvPicPr>
          <p:cNvPr id="1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7805" t="17584" r="58491" b="16595"/>
          <a:stretch/>
        </p:blipFill>
        <p:spPr bwMode="auto">
          <a:xfrm>
            <a:off x="7308304" y="3840405"/>
            <a:ext cx="1734700" cy="3026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51920" y="2814745"/>
            <a:ext cx="3654152" cy="757130"/>
          </a:xfrm>
          <a:prstGeom prst="rect">
            <a:avLst/>
          </a:prstGeom>
        </p:spPr>
        <p:txBody>
          <a:bodyPr wrap="square">
            <a:spAutoFit/>
          </a:bodyPr>
          <a:lstStyle/>
          <a:p>
            <a:pPr algn="ctr">
              <a:lnSpc>
                <a:spcPct val="90000"/>
              </a:lnSpc>
              <a:spcBef>
                <a:spcPct val="0"/>
              </a:spcBef>
            </a:pPr>
            <a:r>
              <a:rPr lang="fr-FR" sz="1600" b="1" dirty="0">
                <a:solidFill>
                  <a:schemeClr val="accent1">
                    <a:lumMod val="75000"/>
                  </a:schemeClr>
                </a:solidFill>
                <a:cs typeface="Arial" panose="020B0604020202020204" pitchFamily="34" charset="0"/>
              </a:rPr>
              <a:t>MODERNISER LE COMBAT DE CONTACT </a:t>
            </a:r>
          </a:p>
          <a:p>
            <a:pPr algn="ctr">
              <a:lnSpc>
                <a:spcPct val="90000"/>
              </a:lnSpc>
              <a:spcBef>
                <a:spcPct val="0"/>
              </a:spcBef>
            </a:pPr>
            <a:r>
              <a:rPr lang="fr-FR" sz="1600" b="1" dirty="0">
                <a:solidFill>
                  <a:schemeClr val="accent1">
                    <a:lumMod val="75000"/>
                  </a:schemeClr>
                </a:solidFill>
                <a:cs typeface="Arial" panose="020B0604020202020204" pitchFamily="34" charset="0"/>
              </a:rPr>
              <a:t>PAR LA LIVRAISON DE 50 % DES CIBLES SCORPION D’ICI 2025 </a:t>
            </a:r>
          </a:p>
        </p:txBody>
      </p:sp>
      <p:sp>
        <p:nvSpPr>
          <p:cNvPr id="4" name="Rectangle 3"/>
          <p:cNvSpPr/>
          <p:nvPr/>
        </p:nvSpPr>
        <p:spPr>
          <a:xfrm>
            <a:off x="5175341" y="3842711"/>
            <a:ext cx="2060955" cy="3024000"/>
          </a:xfrm>
          <a:prstGeom prst="rect">
            <a:avLst/>
          </a:prstGeom>
          <a:solidFill>
            <a:schemeClr val="bg2"/>
          </a:solidFill>
        </p:spPr>
        <p:txBody>
          <a:bodyPr wrap="square">
            <a:spAutoFit/>
          </a:bodyPr>
          <a:lstStyle/>
          <a:p>
            <a:r>
              <a:rPr lang="fr-FR" sz="1000" dirty="0" smtClean="0">
                <a:solidFill>
                  <a:schemeClr val="accent1">
                    <a:lumMod val="75000"/>
                  </a:schemeClr>
                </a:solidFill>
                <a:cs typeface="Arial" panose="020B0604020202020204" pitchFamily="34" charset="0"/>
              </a:rPr>
              <a:t>72 000 HK416</a:t>
            </a:r>
          </a:p>
          <a:p>
            <a:endParaRPr lang="fr-FR" sz="800" dirty="0">
              <a:solidFill>
                <a:schemeClr val="accent1">
                  <a:lumMod val="75000"/>
                </a:schemeClr>
              </a:solidFill>
              <a:cs typeface="Arial" panose="020B0604020202020204" pitchFamily="34" charset="0"/>
            </a:endParaRPr>
          </a:p>
          <a:p>
            <a:r>
              <a:rPr lang="fr-FR" sz="1000" dirty="0" smtClean="0">
                <a:solidFill>
                  <a:schemeClr val="accent1">
                    <a:lumMod val="75000"/>
                  </a:schemeClr>
                </a:solidFill>
                <a:cs typeface="Arial" panose="020B0604020202020204" pitchFamily="34" charset="0"/>
              </a:rPr>
              <a:t>200 VLTP-PROTÉGÉS </a:t>
            </a:r>
            <a:r>
              <a:rPr lang="fr-FR" sz="1000" dirty="0">
                <a:solidFill>
                  <a:schemeClr val="accent1">
                    <a:lumMod val="75000"/>
                  </a:schemeClr>
                </a:solidFill>
                <a:cs typeface="Arial" panose="020B0604020202020204" pitchFamily="34" charset="0"/>
              </a:rPr>
              <a:t>, </a:t>
            </a:r>
          </a:p>
          <a:p>
            <a:r>
              <a:rPr lang="fr-FR" sz="1000" dirty="0" smtClean="0">
                <a:solidFill>
                  <a:schemeClr val="accent1">
                    <a:lumMod val="75000"/>
                  </a:schemeClr>
                </a:solidFill>
                <a:cs typeface="Arial" panose="020B0604020202020204" pitchFamily="34" charset="0"/>
              </a:rPr>
              <a:t>3980 VLTP </a:t>
            </a:r>
            <a:r>
              <a:rPr lang="fr-FR" sz="1000" dirty="0">
                <a:solidFill>
                  <a:schemeClr val="accent1">
                    <a:lumMod val="75000"/>
                  </a:schemeClr>
                </a:solidFill>
                <a:cs typeface="Arial" panose="020B0604020202020204" pitchFamily="34" charset="0"/>
              </a:rPr>
              <a:t>NON PROTÉGÉS </a:t>
            </a:r>
          </a:p>
          <a:p>
            <a:r>
              <a:rPr lang="fr-FR" sz="1000" dirty="0" smtClean="0">
                <a:solidFill>
                  <a:schemeClr val="accent1">
                    <a:lumMod val="75000"/>
                  </a:schemeClr>
                </a:solidFill>
                <a:cs typeface="Arial" panose="020B0604020202020204" pitchFamily="34" charset="0"/>
              </a:rPr>
              <a:t>730 VBL </a:t>
            </a:r>
            <a:r>
              <a:rPr lang="fr-FR" sz="1000" dirty="0">
                <a:solidFill>
                  <a:schemeClr val="accent1">
                    <a:lumMod val="75000"/>
                  </a:schemeClr>
                </a:solidFill>
                <a:cs typeface="Arial" panose="020B0604020202020204" pitchFamily="34" charset="0"/>
              </a:rPr>
              <a:t>ULTIMA </a:t>
            </a:r>
          </a:p>
          <a:p>
            <a:r>
              <a:rPr lang="fr-FR" sz="1000" dirty="0" smtClean="0">
                <a:solidFill>
                  <a:schemeClr val="accent1">
                    <a:lumMod val="75000"/>
                  </a:schemeClr>
                </a:solidFill>
                <a:cs typeface="Arial" panose="020B0604020202020204" pitchFamily="34" charset="0"/>
              </a:rPr>
              <a:t>80 VÉHICULES </a:t>
            </a:r>
            <a:r>
              <a:rPr lang="fr-FR" sz="1000" dirty="0">
                <a:solidFill>
                  <a:schemeClr val="accent1">
                    <a:lumMod val="75000"/>
                  </a:schemeClr>
                </a:solidFill>
                <a:cs typeface="Arial" panose="020B0604020202020204" pitchFamily="34" charset="0"/>
              </a:rPr>
              <a:t>DE MOBILITÉ </a:t>
            </a:r>
            <a:r>
              <a:rPr lang="fr-FR" sz="1000" dirty="0" smtClean="0">
                <a:solidFill>
                  <a:schemeClr val="accent1">
                    <a:lumMod val="75000"/>
                  </a:schemeClr>
                </a:solidFill>
                <a:cs typeface="Arial" panose="020B0604020202020204" pitchFamily="34" charset="0"/>
              </a:rPr>
              <a:t>TACTIQUE</a:t>
            </a:r>
          </a:p>
          <a:p>
            <a:r>
              <a:rPr lang="fr-FR" sz="1000" dirty="0" smtClean="0">
                <a:solidFill>
                  <a:schemeClr val="accent1">
                    <a:lumMod val="75000"/>
                  </a:schemeClr>
                </a:solidFill>
                <a:cs typeface="Arial" panose="020B0604020202020204" pitchFamily="34" charset="0"/>
              </a:rPr>
              <a:t>ET </a:t>
            </a:r>
            <a:r>
              <a:rPr lang="fr-FR" sz="1000" dirty="0">
                <a:solidFill>
                  <a:schemeClr val="accent1">
                    <a:lumMod val="75000"/>
                  </a:schemeClr>
                </a:solidFill>
                <a:cs typeface="Arial" panose="020B0604020202020204" pitchFamily="34" charset="0"/>
              </a:rPr>
              <a:t>LOGISTIQUE PL 4-6 T </a:t>
            </a:r>
            <a:endParaRPr lang="fr-FR" sz="1000" dirty="0" smtClean="0">
              <a:solidFill>
                <a:schemeClr val="accent1">
                  <a:lumMod val="75000"/>
                </a:schemeClr>
              </a:solidFill>
              <a:cs typeface="Arial" panose="020B0604020202020204" pitchFamily="34" charset="0"/>
            </a:endParaRPr>
          </a:p>
          <a:p>
            <a:endParaRPr lang="fr-FR" sz="800" dirty="0">
              <a:solidFill>
                <a:schemeClr val="accent1">
                  <a:lumMod val="75000"/>
                </a:schemeClr>
              </a:solidFill>
              <a:cs typeface="Arial" panose="020B0604020202020204" pitchFamily="34" charset="0"/>
            </a:endParaRPr>
          </a:p>
          <a:p>
            <a:r>
              <a:rPr lang="fr-FR" sz="1000" dirty="0" smtClean="0">
                <a:solidFill>
                  <a:schemeClr val="accent1">
                    <a:lumMod val="75000"/>
                  </a:schemeClr>
                </a:solidFill>
                <a:cs typeface="Arial" panose="020B0604020202020204" pitchFamily="34" charset="0"/>
              </a:rPr>
              <a:t>32 CANONS </a:t>
            </a:r>
            <a:r>
              <a:rPr lang="fr-FR" sz="1000" dirty="0">
                <a:solidFill>
                  <a:schemeClr val="accent1">
                    <a:lumMod val="75000"/>
                  </a:schemeClr>
                </a:solidFill>
                <a:cs typeface="Arial" panose="020B0604020202020204" pitchFamily="34" charset="0"/>
              </a:rPr>
              <a:t>CAESAR SUPPLÉMENTAIRES </a:t>
            </a:r>
            <a:endParaRPr lang="fr-FR" sz="1000" dirty="0" smtClean="0">
              <a:solidFill>
                <a:schemeClr val="accent1">
                  <a:lumMod val="75000"/>
                </a:schemeClr>
              </a:solidFill>
              <a:cs typeface="Arial" panose="020B0604020202020204" pitchFamily="34" charset="0"/>
            </a:endParaRPr>
          </a:p>
          <a:p>
            <a:endParaRPr lang="fr-FR" sz="800" dirty="0">
              <a:solidFill>
                <a:schemeClr val="accent1">
                  <a:lumMod val="75000"/>
                </a:schemeClr>
              </a:solidFill>
              <a:cs typeface="Arial" panose="020B0604020202020204" pitchFamily="34" charset="0"/>
            </a:endParaRPr>
          </a:p>
          <a:p>
            <a:r>
              <a:rPr lang="fr-FR" sz="1000" dirty="0" smtClean="0">
                <a:solidFill>
                  <a:schemeClr val="accent1">
                    <a:lumMod val="75000"/>
                  </a:schemeClr>
                </a:solidFill>
                <a:cs typeface="Arial" panose="020B0604020202020204" pitchFamily="34" charset="0"/>
              </a:rPr>
              <a:t>34 CAÏMAN </a:t>
            </a:r>
            <a:endParaRPr lang="fr-FR" sz="1000" dirty="0">
              <a:solidFill>
                <a:schemeClr val="accent1">
                  <a:lumMod val="75000"/>
                </a:schemeClr>
              </a:solidFill>
              <a:cs typeface="Arial" panose="020B0604020202020204" pitchFamily="34" charset="0"/>
            </a:endParaRPr>
          </a:p>
          <a:p>
            <a:r>
              <a:rPr lang="fr-FR" sz="1000" dirty="0" smtClean="0">
                <a:solidFill>
                  <a:schemeClr val="accent1">
                    <a:lumMod val="75000"/>
                  </a:schemeClr>
                </a:solidFill>
                <a:cs typeface="Arial" panose="020B0604020202020204" pitchFamily="34" charset="0"/>
              </a:rPr>
              <a:t>35 TIGRE </a:t>
            </a:r>
            <a:r>
              <a:rPr lang="fr-FR" sz="1000" dirty="0">
                <a:solidFill>
                  <a:schemeClr val="accent1">
                    <a:lumMod val="75000"/>
                  </a:schemeClr>
                </a:solidFill>
                <a:cs typeface="Arial" panose="020B0604020202020204" pitchFamily="34" charset="0"/>
              </a:rPr>
              <a:t>TRANSFORMÉS HAP/HAD, </a:t>
            </a:r>
          </a:p>
          <a:p>
            <a:r>
              <a:rPr lang="fr-FR" sz="1000" dirty="0" smtClean="0">
                <a:solidFill>
                  <a:schemeClr val="accent1">
                    <a:lumMod val="75000"/>
                  </a:schemeClr>
                </a:solidFill>
                <a:cs typeface="Arial" panose="020B0604020202020204" pitchFamily="34" charset="0"/>
              </a:rPr>
              <a:t>3 TIGRE </a:t>
            </a:r>
            <a:r>
              <a:rPr lang="fr-FR" sz="1000" dirty="0">
                <a:solidFill>
                  <a:schemeClr val="accent1">
                    <a:lumMod val="75000"/>
                  </a:schemeClr>
                </a:solidFill>
                <a:cs typeface="Arial" panose="020B0604020202020204" pitchFamily="34" charset="0"/>
              </a:rPr>
              <a:t>STANDARD 3 </a:t>
            </a:r>
            <a:endParaRPr lang="fr-FR" sz="1000" dirty="0" smtClean="0">
              <a:solidFill>
                <a:schemeClr val="accent1">
                  <a:lumMod val="75000"/>
                </a:schemeClr>
              </a:solidFill>
              <a:cs typeface="Arial" panose="020B0604020202020204" pitchFamily="34" charset="0"/>
            </a:endParaRPr>
          </a:p>
          <a:p>
            <a:endParaRPr lang="fr-FR" sz="800" dirty="0">
              <a:solidFill>
                <a:schemeClr val="accent1">
                  <a:lumMod val="75000"/>
                </a:schemeClr>
              </a:solidFill>
              <a:cs typeface="Arial" panose="020B0604020202020204" pitchFamily="34" charset="0"/>
            </a:endParaRPr>
          </a:p>
          <a:p>
            <a:r>
              <a:rPr lang="fr-FR" sz="1000" dirty="0" smtClean="0">
                <a:solidFill>
                  <a:schemeClr val="accent1">
                    <a:lumMod val="75000"/>
                  </a:schemeClr>
                </a:solidFill>
                <a:cs typeface="Arial" panose="020B0604020202020204" pitchFamily="34" charset="0"/>
              </a:rPr>
              <a:t>5 RADARS </a:t>
            </a:r>
            <a:r>
              <a:rPr lang="fr-FR" sz="1000" dirty="0">
                <a:solidFill>
                  <a:schemeClr val="accent1">
                    <a:lumMod val="75000"/>
                  </a:schemeClr>
                </a:solidFill>
                <a:cs typeface="Arial" panose="020B0604020202020204" pitchFamily="34" charset="0"/>
              </a:rPr>
              <a:t>3D</a:t>
            </a:r>
          </a:p>
          <a:p>
            <a:r>
              <a:rPr lang="fr-FR" sz="1000" dirty="0" smtClean="0">
                <a:solidFill>
                  <a:schemeClr val="accent1">
                    <a:lumMod val="75000"/>
                  </a:schemeClr>
                </a:solidFill>
                <a:cs typeface="Arial" panose="020B0604020202020204" pitchFamily="34" charset="0"/>
              </a:rPr>
              <a:t>72 STATIONS </a:t>
            </a:r>
            <a:r>
              <a:rPr lang="fr-FR" sz="1000" dirty="0">
                <a:solidFill>
                  <a:schemeClr val="accent1">
                    <a:lumMod val="75000"/>
                  </a:schemeClr>
                </a:solidFill>
                <a:cs typeface="Arial" panose="020B0604020202020204" pitchFamily="34" charset="0"/>
              </a:rPr>
              <a:t>ASTRIDE PHASE 2</a:t>
            </a:r>
          </a:p>
          <a:p>
            <a:r>
              <a:rPr lang="fr-FR" sz="1000" dirty="0" smtClean="0">
                <a:solidFill>
                  <a:schemeClr val="accent1">
                    <a:lumMod val="75000"/>
                  </a:schemeClr>
                </a:solidFill>
                <a:cs typeface="Arial" panose="020B0604020202020204" pitchFamily="34" charset="0"/>
              </a:rPr>
              <a:t>20 DRONES </a:t>
            </a:r>
            <a:r>
              <a:rPr lang="fr-FR" sz="1000" dirty="0">
                <a:solidFill>
                  <a:schemeClr val="accent1">
                    <a:lumMod val="75000"/>
                  </a:schemeClr>
                </a:solidFill>
                <a:cs typeface="Arial" panose="020B0604020202020204" pitchFamily="34" charset="0"/>
              </a:rPr>
              <a:t>PATROLLER ET </a:t>
            </a:r>
          </a:p>
          <a:p>
            <a:r>
              <a:rPr lang="fr-FR" sz="1000" dirty="0" smtClean="0">
                <a:solidFill>
                  <a:schemeClr val="accent1">
                    <a:lumMod val="75000"/>
                  </a:schemeClr>
                </a:solidFill>
                <a:cs typeface="Arial" panose="020B0604020202020204" pitchFamily="34" charset="0"/>
              </a:rPr>
              <a:t>3 STATIONS SOL</a:t>
            </a:r>
            <a:endParaRPr lang="fr-FR" sz="1000" dirty="0">
              <a:solidFill>
                <a:schemeClr val="accent1">
                  <a:lumMod val="75000"/>
                </a:schemeClr>
              </a:solidFill>
              <a:cs typeface="Arial" panose="020B0604020202020204" pitchFamily="34" charset="0"/>
            </a:endParaRPr>
          </a:p>
        </p:txBody>
      </p:sp>
      <p:sp>
        <p:nvSpPr>
          <p:cNvPr id="5" name="Rectangle 4"/>
          <p:cNvSpPr/>
          <p:nvPr/>
        </p:nvSpPr>
        <p:spPr>
          <a:xfrm>
            <a:off x="0" y="5153358"/>
            <a:ext cx="2447220" cy="978729"/>
          </a:xfrm>
          <a:prstGeom prst="rect">
            <a:avLst/>
          </a:prstGeom>
        </p:spPr>
        <p:txBody>
          <a:bodyPr wrap="square">
            <a:spAutoFit/>
          </a:bodyPr>
          <a:lstStyle/>
          <a:p>
            <a:pPr algn="ctr">
              <a:lnSpc>
                <a:spcPct val="90000"/>
              </a:lnSpc>
              <a:spcBef>
                <a:spcPct val="0"/>
              </a:spcBef>
            </a:pPr>
            <a:r>
              <a:rPr lang="fr-FR" sz="1600" b="1" dirty="0">
                <a:solidFill>
                  <a:schemeClr val="accent1">
                    <a:lumMod val="75000"/>
                  </a:schemeClr>
                </a:solidFill>
                <a:cs typeface="Arial" panose="020B0604020202020204" pitchFamily="34" charset="0"/>
              </a:rPr>
              <a:t>122 chars Leclerc rénovés</a:t>
            </a:r>
          </a:p>
          <a:p>
            <a:pPr algn="ctr">
              <a:lnSpc>
                <a:spcPct val="90000"/>
              </a:lnSpc>
              <a:spcBef>
                <a:spcPct val="0"/>
              </a:spcBef>
            </a:pPr>
            <a:r>
              <a:rPr lang="fr-FR" sz="1600" b="1" dirty="0">
                <a:solidFill>
                  <a:schemeClr val="accent1">
                    <a:lumMod val="75000"/>
                  </a:schemeClr>
                </a:solidFill>
                <a:cs typeface="Arial" panose="020B0604020202020204" pitchFamily="34" charset="0"/>
              </a:rPr>
              <a:t>933 Griffon</a:t>
            </a:r>
          </a:p>
          <a:p>
            <a:pPr algn="ctr">
              <a:lnSpc>
                <a:spcPct val="90000"/>
              </a:lnSpc>
              <a:spcBef>
                <a:spcPct val="0"/>
              </a:spcBef>
            </a:pPr>
            <a:r>
              <a:rPr lang="fr-FR" sz="1600" b="1" dirty="0">
                <a:solidFill>
                  <a:schemeClr val="accent1">
                    <a:lumMod val="75000"/>
                  </a:schemeClr>
                </a:solidFill>
                <a:cs typeface="Arial" panose="020B0604020202020204" pitchFamily="34" charset="0"/>
              </a:rPr>
              <a:t>489 VBMR légers</a:t>
            </a:r>
          </a:p>
          <a:p>
            <a:pPr algn="ctr">
              <a:lnSpc>
                <a:spcPct val="90000"/>
              </a:lnSpc>
              <a:spcBef>
                <a:spcPct val="0"/>
              </a:spcBef>
            </a:pPr>
            <a:r>
              <a:rPr lang="fr-FR" sz="1600" b="1" dirty="0">
                <a:solidFill>
                  <a:schemeClr val="accent1">
                    <a:lumMod val="75000"/>
                  </a:schemeClr>
                </a:solidFill>
                <a:cs typeface="Arial" panose="020B0604020202020204" pitchFamily="34" charset="0"/>
              </a:rPr>
              <a:t>150 Jaguar</a:t>
            </a:r>
          </a:p>
        </p:txBody>
      </p:sp>
      <p:sp>
        <p:nvSpPr>
          <p:cNvPr id="16" name="Titre 1"/>
          <p:cNvSpPr txBox="1">
            <a:spLocks/>
          </p:cNvSpPr>
          <p:nvPr/>
        </p:nvSpPr>
        <p:spPr>
          <a:xfrm>
            <a:off x="180000" y="576000"/>
            <a:ext cx="8404225" cy="4680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smtClean="0">
                <a:solidFill>
                  <a:schemeClr val="bg1"/>
                </a:solidFill>
                <a:cs typeface="Arial" panose="020B0604020202020204" pitchFamily="34" charset="0"/>
              </a:rPr>
              <a:t>L’armée de Terre</a:t>
            </a:r>
            <a:endParaRPr lang="fr-FR" sz="2800" b="1" dirty="0">
              <a:solidFill>
                <a:schemeClr val="bg1"/>
              </a:solidFill>
              <a:cs typeface="Arial" panose="020B0604020202020204" pitchFamily="34" charset="0"/>
            </a:endParaRPr>
          </a:p>
        </p:txBody>
      </p:sp>
    </p:spTree>
    <p:extLst>
      <p:ext uri="{BB962C8B-B14F-4D97-AF65-F5344CB8AC3E}">
        <p14:creationId xmlns:p14="http://schemas.microsoft.com/office/powerpoint/2010/main" val="47787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p:cNvPicPr>
            <a:picLocks noChangeAspect="1" noChangeArrowheads="1"/>
          </p:cNvPicPr>
          <p:nvPr/>
        </p:nvPicPr>
        <p:blipFill>
          <a:blip r:embed="rId3">
            <a:extLst>
              <a:ext uri="{28A0092B-C50C-407E-A947-70E740481C1C}">
                <a14:useLocalDpi xmlns:a14="http://schemas.microsoft.com/office/drawing/2010/main" val="0"/>
              </a:ext>
            </a:extLst>
          </a:blip>
          <a:srcRect l="44441" t="23846" r="20679" b="23889"/>
          <a:stretch>
            <a:fillRect/>
          </a:stretch>
        </p:blipFill>
        <p:spPr bwMode="auto">
          <a:xfrm>
            <a:off x="4290523" y="2780928"/>
            <a:ext cx="4835729" cy="407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9" name="Rectangle 8"/>
          <p:cNvSpPr>
            <a:spLocks noChangeArrowheads="1"/>
          </p:cNvSpPr>
          <p:nvPr/>
        </p:nvSpPr>
        <p:spPr bwMode="auto">
          <a:xfrm>
            <a:off x="1979712" y="1484784"/>
            <a:ext cx="3240360" cy="1334415"/>
          </a:xfrm>
          <a:prstGeom prst="roundRect">
            <a:avLst>
              <a:gd name="adj" fmla="val 0"/>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lIns="77925" tIns="38963" rIns="77925" bIns="38963">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eaLnBrk="1" fontAlgn="base" hangingPunct="1">
              <a:spcAft>
                <a:spcPct val="0"/>
              </a:spcAft>
              <a:buNone/>
              <a:defRPr/>
            </a:pPr>
            <a:r>
              <a:rPr lang="fr-FR" altLang="fr-FR" sz="1200" dirty="0">
                <a:solidFill>
                  <a:schemeClr val="accent1">
                    <a:lumMod val="75000"/>
                  </a:schemeClr>
                </a:solidFill>
                <a:latin typeface="+mj-lt"/>
                <a:cs typeface="Times New Roman" panose="02020603050405020304" pitchFamily="18" charset="0"/>
              </a:rPr>
              <a:t>43 000 </a:t>
            </a:r>
            <a:r>
              <a:rPr lang="fr-FR" altLang="fr-FR" sz="1200" dirty="0" smtClean="0">
                <a:solidFill>
                  <a:schemeClr val="accent1">
                    <a:lumMod val="75000"/>
                  </a:schemeClr>
                </a:solidFill>
                <a:latin typeface="+mj-lt"/>
                <a:cs typeface="Times New Roman" panose="02020603050405020304" pitchFamily="18" charset="0"/>
              </a:rPr>
              <a:t>aviateurs dont 5 000 civils, 6 000 aviateurs hors métropole </a:t>
            </a:r>
            <a:endParaRPr lang="fr-FR" altLang="fr-FR" sz="1200" dirty="0">
              <a:solidFill>
                <a:schemeClr val="accent1">
                  <a:lumMod val="75000"/>
                </a:schemeClr>
              </a:solidFill>
              <a:latin typeface="+mj-lt"/>
              <a:cs typeface="Times New Roman" panose="02020603050405020304" pitchFamily="18" charset="0"/>
            </a:endParaRPr>
          </a:p>
          <a:p>
            <a:pPr marL="0" indent="0" eaLnBrk="1" fontAlgn="base" hangingPunct="1">
              <a:spcAft>
                <a:spcPct val="0"/>
              </a:spcAft>
              <a:buNone/>
              <a:defRPr/>
            </a:pPr>
            <a:r>
              <a:rPr lang="fr-FR" altLang="fr-FR" sz="1200" dirty="0" smtClean="0">
                <a:solidFill>
                  <a:schemeClr val="accent1">
                    <a:lumMod val="75000"/>
                  </a:schemeClr>
                </a:solidFill>
                <a:latin typeface="+mj-lt"/>
                <a:cs typeface="Times New Roman" panose="02020603050405020304" pitchFamily="18" charset="0"/>
              </a:rPr>
              <a:t>4 800 réservistes et 960 réservistes citoyens </a:t>
            </a:r>
          </a:p>
          <a:p>
            <a:pPr marL="0" indent="0" eaLnBrk="1" fontAlgn="base" hangingPunct="1">
              <a:spcAft>
                <a:spcPct val="0"/>
              </a:spcAft>
              <a:buNone/>
              <a:defRPr/>
            </a:pPr>
            <a:r>
              <a:rPr lang="fr-FR" altLang="fr-FR" sz="1200" dirty="0" smtClean="0">
                <a:solidFill>
                  <a:schemeClr val="accent1">
                    <a:lumMod val="75000"/>
                  </a:schemeClr>
                </a:solidFill>
                <a:latin typeface="+mj-lt"/>
                <a:cs typeface="Times New Roman" panose="02020603050405020304" pitchFamily="18" charset="0"/>
              </a:rPr>
              <a:t>25 bases aériennes, dont 4 hors métropole</a:t>
            </a:r>
            <a:endParaRPr lang="fr-FR" altLang="fr-FR" sz="1200" dirty="0">
              <a:solidFill>
                <a:schemeClr val="accent1">
                  <a:lumMod val="75000"/>
                </a:schemeClr>
              </a:solidFill>
              <a:latin typeface="+mj-lt"/>
              <a:cs typeface="Times New Roman" panose="02020603050405020304" pitchFamily="18" charset="0"/>
            </a:endParaRPr>
          </a:p>
          <a:p>
            <a:pPr marL="0" indent="0" eaLnBrk="1" fontAlgn="base" hangingPunct="1">
              <a:spcAft>
                <a:spcPct val="0"/>
              </a:spcAft>
              <a:buNone/>
              <a:defRPr/>
            </a:pPr>
            <a:r>
              <a:rPr lang="fr-FR" altLang="fr-FR" sz="1200" dirty="0" smtClean="0">
                <a:solidFill>
                  <a:schemeClr val="accent1">
                    <a:lumMod val="75000"/>
                  </a:schemeClr>
                </a:solidFill>
                <a:latin typeface="+mj-lt"/>
                <a:cs typeface="Times New Roman" panose="02020603050405020304" pitchFamily="18" charset="0"/>
              </a:rPr>
              <a:t>4 écoles</a:t>
            </a:r>
            <a:endParaRPr lang="fr-FR" altLang="fr-FR" sz="1200" dirty="0">
              <a:solidFill>
                <a:schemeClr val="accent1">
                  <a:lumMod val="75000"/>
                </a:schemeClr>
              </a:solidFill>
              <a:latin typeface="+mj-lt"/>
              <a:cs typeface="Times New Roman" panose="02020603050405020304" pitchFamily="18" charset="0"/>
            </a:endParaRPr>
          </a:p>
          <a:p>
            <a:pPr marL="0" indent="0" eaLnBrk="1" fontAlgn="base" hangingPunct="1">
              <a:spcAft>
                <a:spcPct val="0"/>
              </a:spcAft>
              <a:buNone/>
              <a:defRPr/>
            </a:pPr>
            <a:r>
              <a:rPr lang="fr-FR" altLang="fr-FR" sz="1200" dirty="0" smtClean="0">
                <a:solidFill>
                  <a:schemeClr val="accent1">
                    <a:lumMod val="75000"/>
                  </a:schemeClr>
                </a:solidFill>
                <a:latin typeface="+mj-lt"/>
                <a:cs typeface="Times New Roman" panose="02020603050405020304" pitchFamily="18" charset="0"/>
              </a:rPr>
              <a:t>6 détachements AIR dont 2 hors métropole        </a:t>
            </a:r>
            <a:endParaRPr lang="fr-FR" altLang="fr-FR" sz="1000" b="1" dirty="0">
              <a:solidFill>
                <a:prstClr val="black"/>
              </a:solidFill>
              <a:latin typeface="Cambria" pitchFamily="18" charset="0"/>
              <a:cs typeface="Arial" charset="0"/>
            </a:endParaRPr>
          </a:p>
        </p:txBody>
      </p:sp>
      <p:sp>
        <p:nvSpPr>
          <p:cNvPr id="4101" name="Titre 1"/>
          <p:cNvSpPr txBox="1">
            <a:spLocks/>
          </p:cNvSpPr>
          <p:nvPr/>
        </p:nvSpPr>
        <p:spPr bwMode="auto">
          <a:xfrm>
            <a:off x="5076056" y="1556792"/>
            <a:ext cx="3959745" cy="118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925" tIns="38963" rIns="77925" bIns="38963"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r>
              <a:rPr lang="fr-FR" altLang="fr-FR" sz="1800" dirty="0" smtClean="0">
                <a:solidFill>
                  <a:schemeClr val="accent1">
                    <a:lumMod val="75000"/>
                  </a:schemeClr>
                </a:solidFill>
                <a:latin typeface="Arial" panose="020B0604020202020204" pitchFamily="34" charset="0"/>
                <a:cs typeface="Arial" panose="020B0604020202020204" pitchFamily="34" charset="0"/>
              </a:rPr>
              <a:t>Des bases aériennes, outils de combat portés par ses aviateurs</a:t>
            </a:r>
          </a:p>
          <a:p>
            <a:pPr algn="ctr" fontAlgn="base">
              <a:spcBef>
                <a:spcPct val="0"/>
              </a:spcBef>
              <a:spcAft>
                <a:spcPct val="0"/>
              </a:spcAft>
              <a:buNone/>
            </a:pPr>
            <a:r>
              <a:rPr lang="fr-FR" altLang="fr-FR" sz="1800" b="1" dirty="0">
                <a:solidFill>
                  <a:schemeClr val="accent1">
                    <a:lumMod val="75000"/>
                  </a:schemeClr>
                </a:solidFill>
                <a:latin typeface="Arial" panose="020B0604020202020204" pitchFamily="34" charset="0"/>
                <a:cs typeface="Arial" panose="020B0604020202020204" pitchFamily="34" charset="0"/>
              </a:rPr>
              <a:t>pour intervenir dans des délais très brefs partout dans le monde</a:t>
            </a:r>
          </a:p>
        </p:txBody>
      </p:sp>
      <p:pic>
        <p:nvPicPr>
          <p:cNvPr id="10" name="Picture 7"/>
          <p:cNvPicPr>
            <a:picLocks noChangeAspect="1" noChangeArrowheads="1"/>
          </p:cNvPicPr>
          <p:nvPr/>
        </p:nvPicPr>
        <p:blipFill rotWithShape="1">
          <a:blip r:embed="rId4"/>
          <a:srcRect l="11679" r="16818"/>
          <a:stretch/>
        </p:blipFill>
        <p:spPr bwMode="auto">
          <a:xfrm>
            <a:off x="179512" y="1340768"/>
            <a:ext cx="1527418" cy="17281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17963" r="-639" b="17258"/>
          <a:stretch>
            <a:fillRect/>
          </a:stretch>
        </p:blipFill>
        <p:spPr bwMode="auto">
          <a:xfrm>
            <a:off x="137808" y="5648587"/>
            <a:ext cx="1811457" cy="120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7504" y="6514600"/>
            <a:ext cx="1872064" cy="263353"/>
          </a:xfrm>
          <a:prstGeom prst="rect">
            <a:avLst/>
          </a:prstGeom>
          <a:noFill/>
          <a:scene3d>
            <a:camera prst="orthographicFront">
              <a:rot lat="0" lon="0" rev="0"/>
            </a:camera>
            <a:lightRig rig="threePt" dir="t"/>
          </a:scene3d>
          <a:sp3d>
            <a:bevelT/>
          </a:sp3d>
        </p:spPr>
        <p:txBody>
          <a:bodyPr wrap="square" lIns="77925" tIns="38963" rIns="77925" bIns="38963">
            <a:spAutoFit/>
          </a:bodyPr>
          <a:lstStyle/>
          <a:p>
            <a:pPr algn="ctr" fontAlgn="base">
              <a:spcBef>
                <a:spcPct val="0"/>
              </a:spcBef>
              <a:spcAft>
                <a:spcPct val="0"/>
              </a:spcAft>
              <a:defRPr/>
            </a:pPr>
            <a:r>
              <a:rPr lang="fr-FR" altLang="fr-FR" sz="1200" b="1" i="1" dirty="0" smtClean="0">
                <a:solidFill>
                  <a:srgbClr val="F2F2F2"/>
                </a:solidFill>
                <a:effectLst>
                  <a:outerShdw blurRad="38100" dist="38100" dir="2700000" algn="tl">
                    <a:srgbClr val="000000">
                      <a:alpha val="43137"/>
                    </a:srgbClr>
                  </a:outerShdw>
                </a:effectLst>
                <a:latin typeface="Cambria" panose="02040503050406030204" pitchFamily="18" charset="0"/>
                <a:cs typeface="Arial" charset="0"/>
              </a:rPr>
              <a:t>EXCELLENCE</a:t>
            </a:r>
            <a:endParaRPr lang="fr-FR" altLang="fr-FR" sz="1200" b="1" i="1" dirty="0">
              <a:solidFill>
                <a:srgbClr val="F2F2F2"/>
              </a:solidFill>
              <a:effectLst>
                <a:outerShdw blurRad="38100" dist="38100" dir="2700000" algn="tl">
                  <a:srgbClr val="000000">
                    <a:alpha val="43137"/>
                  </a:srgbClr>
                </a:outerShdw>
              </a:effectLst>
              <a:latin typeface="Cambria" panose="02040503050406030204" pitchFamily="18" charset="0"/>
              <a:cs typeface="Arial" charset="0"/>
            </a:endParaRPr>
          </a:p>
        </p:txBody>
      </p:sp>
      <p:pic>
        <p:nvPicPr>
          <p:cNvPr id="14" name="Picture 2" descr="E:\DSC_2924.jpg"/>
          <p:cNvPicPr>
            <a:picLocks noGrp="1" noChangeAspect="1" noChangeArrowheads="1"/>
          </p:cNvPicPr>
          <p:nvPr>
            <p:ph idx="4294967295"/>
          </p:nvPr>
        </p:nvPicPr>
        <p:blipFill>
          <a:blip r:embed="rId6"/>
          <a:srcRect/>
          <a:stretch>
            <a:fillRect/>
          </a:stretch>
        </p:blipFill>
        <p:spPr>
          <a:xfrm>
            <a:off x="1680391" y="3284984"/>
            <a:ext cx="1895475" cy="1258887"/>
          </a:xfrm>
          <a:effectLst>
            <a:outerShdw blurRad="190500" algn="tl" rotWithShape="0">
              <a:srgbClr val="000000">
                <a:alpha val="70000"/>
              </a:srgbClr>
            </a:outerShdw>
          </a:effectLst>
          <a:extLst/>
        </p:spPr>
      </p:pic>
      <p:pic>
        <p:nvPicPr>
          <p:cNvPr id="16" name="Picture 5" descr="E:\2014ASAP_029_01_0034.jpg"/>
          <p:cNvPicPr>
            <a:picLocks noChangeAspect="1" noChangeArrowheads="1"/>
          </p:cNvPicPr>
          <p:nvPr/>
        </p:nvPicPr>
        <p:blipFill rotWithShape="1">
          <a:blip r:embed="rId7"/>
          <a:srcRect l="24841" r="2201"/>
          <a:stretch/>
        </p:blipFill>
        <p:spPr bwMode="auto">
          <a:xfrm>
            <a:off x="2195736" y="5301208"/>
            <a:ext cx="1440160" cy="12851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10"/>
          <p:cNvPicPr>
            <a:picLocks noChangeAspect="1" noChangeArrowheads="1"/>
          </p:cNvPicPr>
          <p:nvPr/>
        </p:nvPicPr>
        <p:blipFill rotWithShape="1">
          <a:blip r:embed="rId8"/>
          <a:srcRect l="2367" t="18986" r="7585" b="13604"/>
          <a:stretch/>
        </p:blipFill>
        <p:spPr bwMode="auto">
          <a:xfrm>
            <a:off x="107504" y="4293096"/>
            <a:ext cx="2592288" cy="1194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9" name="Rectangle 18"/>
          <p:cNvSpPr/>
          <p:nvPr/>
        </p:nvSpPr>
        <p:spPr>
          <a:xfrm>
            <a:off x="1763688" y="1302003"/>
            <a:ext cx="144016" cy="1766957"/>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2731041" y="3955987"/>
            <a:ext cx="839889" cy="263353"/>
          </a:xfrm>
          <a:prstGeom prst="rect">
            <a:avLst/>
          </a:prstGeom>
          <a:noFill/>
          <a:scene3d>
            <a:camera prst="orthographicFront">
              <a:rot lat="0" lon="0" rev="0"/>
            </a:camera>
            <a:lightRig rig="threePt" dir="t"/>
          </a:scene3d>
          <a:sp3d>
            <a:bevelT/>
          </a:sp3d>
        </p:spPr>
        <p:txBody>
          <a:bodyPr wrap="square" lIns="77925" tIns="38963" rIns="77925" bIns="38963">
            <a:spAutoFit/>
          </a:bodyPr>
          <a:lstStyle/>
          <a:p>
            <a:pPr algn="ctr" fontAlgn="base">
              <a:spcBef>
                <a:spcPct val="0"/>
              </a:spcBef>
              <a:spcAft>
                <a:spcPct val="0"/>
              </a:spcAft>
            </a:pPr>
            <a:r>
              <a:rPr lang="fr-FR" altLang="fr-FR" sz="1200" b="1" i="1" dirty="0">
                <a:solidFill>
                  <a:srgbClr val="F2F2F2"/>
                </a:solidFill>
                <a:effectLst>
                  <a:outerShdw blurRad="38100" dist="38100" dir="2700000" algn="tl">
                    <a:srgbClr val="000000">
                      <a:alpha val="43137"/>
                    </a:srgbClr>
                  </a:outerShdw>
                </a:effectLst>
                <a:latin typeface="Cambria" panose="02040503050406030204" pitchFamily="18" charset="0"/>
                <a:cs typeface="Arial" charset="0"/>
              </a:rPr>
              <a:t>RESPECT</a:t>
            </a:r>
          </a:p>
        </p:txBody>
      </p:sp>
      <p:sp>
        <p:nvSpPr>
          <p:cNvPr id="6" name="Rectangle 5"/>
          <p:cNvSpPr/>
          <p:nvPr/>
        </p:nvSpPr>
        <p:spPr>
          <a:xfrm>
            <a:off x="2889975" y="6114793"/>
            <a:ext cx="754822" cy="276999"/>
          </a:xfrm>
          <a:prstGeom prst="rect">
            <a:avLst/>
          </a:prstGeom>
          <a:effectLst/>
        </p:spPr>
        <p:txBody>
          <a:bodyPr wrap="none">
            <a:spAutoFit/>
          </a:bodyPr>
          <a:lstStyle/>
          <a:p>
            <a:pPr algn="ctr" fontAlgn="base">
              <a:spcBef>
                <a:spcPct val="0"/>
              </a:spcBef>
              <a:spcAft>
                <a:spcPct val="0"/>
              </a:spcAft>
              <a:defRPr/>
            </a:pPr>
            <a:r>
              <a:rPr lang="fr-FR" altLang="fr-FR" sz="1200" b="1" i="1" dirty="0">
                <a:solidFill>
                  <a:srgbClr val="F2F2F2"/>
                </a:solidFill>
                <a:effectLst>
                  <a:outerShdw blurRad="38100" dist="38100" dir="2700000" algn="tl">
                    <a:srgbClr val="000000">
                      <a:alpha val="43137"/>
                    </a:srgbClr>
                  </a:outerShdw>
                </a:effectLst>
                <a:latin typeface="Cambria" panose="02040503050406030204" pitchFamily="18" charset="0"/>
                <a:cs typeface="Arial" charset="0"/>
              </a:rPr>
              <a:t>SERVICE</a:t>
            </a:r>
          </a:p>
        </p:txBody>
      </p:sp>
      <p:pic>
        <p:nvPicPr>
          <p:cNvPr id="23" name="Picture 6" descr="R:\SIRPA\DEPARTEMENTS\1-COMMANDEMENT\C3.SIRPA\Nouveau dossier\logo_AA_png\logo_charognard_AA_CS-fc-coul-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68344" y="756000"/>
            <a:ext cx="1296144" cy="5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32141" y="5096217"/>
            <a:ext cx="943014" cy="276999"/>
          </a:xfrm>
          <a:prstGeom prst="rect">
            <a:avLst/>
          </a:prstGeom>
        </p:spPr>
        <p:txBody>
          <a:bodyPr wrap="none">
            <a:spAutoFit/>
          </a:bodyPr>
          <a:lstStyle/>
          <a:p>
            <a:pPr algn="ctr" fontAlgn="base">
              <a:spcBef>
                <a:spcPct val="0"/>
              </a:spcBef>
              <a:spcAft>
                <a:spcPct val="0"/>
              </a:spcAft>
              <a:defRPr/>
            </a:pPr>
            <a:r>
              <a:rPr lang="fr-FR" altLang="fr-FR" sz="1200" b="1" i="1" dirty="0">
                <a:solidFill>
                  <a:srgbClr val="F2F2F2"/>
                </a:solidFill>
                <a:effectLst>
                  <a:outerShdw blurRad="38100" dist="38100" dir="2700000" algn="tl">
                    <a:srgbClr val="000000">
                      <a:alpha val="43137"/>
                    </a:srgbClr>
                  </a:outerShdw>
                </a:effectLst>
                <a:latin typeface="Cambria" panose="02040503050406030204" pitchFamily="18" charset="0"/>
                <a:cs typeface="Arial" charset="0"/>
              </a:rPr>
              <a:t>INTÉGRITÉ</a:t>
            </a:r>
          </a:p>
        </p:txBody>
      </p:sp>
      <p:sp>
        <p:nvSpPr>
          <p:cNvPr id="3" name="Rectangle 2"/>
          <p:cNvSpPr/>
          <p:nvPr/>
        </p:nvSpPr>
        <p:spPr>
          <a:xfrm>
            <a:off x="7452320" y="2708920"/>
            <a:ext cx="1691680" cy="504056"/>
          </a:xfrm>
          <a:prstGeom prst="rect">
            <a:avLst/>
          </a:prstGeom>
          <a:solidFill>
            <a:srgbClr val="FFFFFF"/>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1" name="ZoneTexte 20"/>
          <p:cNvSpPr txBox="1"/>
          <p:nvPr/>
        </p:nvSpPr>
        <p:spPr>
          <a:xfrm>
            <a:off x="7319500" y="6669360"/>
            <a:ext cx="1728192" cy="217186"/>
          </a:xfrm>
          <a:prstGeom prst="rect">
            <a:avLst/>
          </a:prstGeom>
          <a:noFill/>
        </p:spPr>
        <p:txBody>
          <a:bodyPr wrap="square" lIns="77925" tIns="38963" rIns="77925" bIns="38963" rtlCol="0">
            <a:spAutoFit/>
          </a:bodyPr>
          <a:lstStyle/>
          <a:p>
            <a:pPr algn="ctr"/>
            <a:r>
              <a:rPr lang="fr-FR" sz="900" i="1" dirty="0">
                <a:solidFill>
                  <a:schemeClr val="accent1">
                    <a:lumMod val="50000"/>
                  </a:schemeClr>
                </a:solidFill>
              </a:rPr>
              <a:t>Source : </a:t>
            </a:r>
            <a:r>
              <a:rPr lang="fr-FR" sz="900" i="1" dirty="0" smtClean="0">
                <a:solidFill>
                  <a:schemeClr val="accent1">
                    <a:lumMod val="50000"/>
                  </a:schemeClr>
                </a:solidFill>
              </a:rPr>
              <a:t>Sirpa Air</a:t>
            </a:r>
            <a:endParaRPr lang="fr-FR" sz="900" i="1" dirty="0">
              <a:solidFill>
                <a:schemeClr val="accent1">
                  <a:lumMod val="50000"/>
                </a:schemeClr>
              </a:solidFill>
            </a:endParaRPr>
          </a:p>
        </p:txBody>
      </p:sp>
      <p:sp>
        <p:nvSpPr>
          <p:cNvPr id="22" name="Rectangle 21"/>
          <p:cNvSpPr/>
          <p:nvPr/>
        </p:nvSpPr>
        <p:spPr>
          <a:xfrm>
            <a:off x="7964760" y="2861320"/>
            <a:ext cx="1143744" cy="567680"/>
          </a:xfrm>
          <a:prstGeom prst="rect">
            <a:avLst/>
          </a:prstGeom>
          <a:solidFill>
            <a:srgbClr val="FFFFFF"/>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4" name="Titre 1"/>
          <p:cNvSpPr txBox="1">
            <a:spLocks/>
          </p:cNvSpPr>
          <p:nvPr/>
        </p:nvSpPr>
        <p:spPr>
          <a:xfrm>
            <a:off x="180000" y="569935"/>
            <a:ext cx="8404225" cy="4801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smtClean="0">
                <a:solidFill>
                  <a:schemeClr val="bg1"/>
                </a:solidFill>
                <a:cs typeface="Arial" panose="020B0604020202020204" pitchFamily="34" charset="0"/>
              </a:rPr>
              <a:t>L’armée de l’Air</a:t>
            </a:r>
            <a:endParaRPr lang="fr-FR" sz="2800" b="1" dirty="0">
              <a:solidFill>
                <a:schemeClr val="bg1"/>
              </a:solidFill>
              <a:cs typeface="Arial" panose="020B0604020202020204" pitchFamily="34" charset="0"/>
            </a:endParaRPr>
          </a:p>
        </p:txBody>
      </p:sp>
    </p:spTree>
    <p:extLst>
      <p:ext uri="{BB962C8B-B14F-4D97-AF65-F5344CB8AC3E}">
        <p14:creationId xmlns:p14="http://schemas.microsoft.com/office/powerpoint/2010/main" val="3586327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Espace réservé du contenu 3"/>
          <p:cNvSpPr>
            <a:spLocks noGrp="1"/>
          </p:cNvSpPr>
          <p:nvPr>
            <p:ph idx="4294967295"/>
          </p:nvPr>
        </p:nvSpPr>
        <p:spPr>
          <a:xfrm>
            <a:off x="3455988" y="1628775"/>
            <a:ext cx="5688012" cy="923330"/>
          </a:xfrm>
          <a:extLst>
            <a:ext uri="{91240B29-F687-4F45-9708-019B960494DF}">
              <a14:hiddenLine xmlns:a14="http://schemas.microsoft.com/office/drawing/2010/main" w="25400">
                <a:solidFill>
                  <a:srgbClr val="000000"/>
                </a:solidFill>
                <a:miter lim="800000"/>
                <a:headEnd/>
                <a:tailEnd/>
              </a14:hiddenLine>
            </a:ext>
          </a:extLst>
        </p:spPr>
        <p:txBody>
          <a:bodyPr>
            <a:spAutoFit/>
          </a:bodyPr>
          <a:lstStyle/>
          <a:p>
            <a:pPr marL="0" indent="0" algn="just" eaLnBrk="1" hangingPunct="1">
              <a:buNone/>
            </a:pPr>
            <a:r>
              <a:rPr lang="fr-FR" altLang="fr-FR" sz="2000" dirty="0">
                <a:solidFill>
                  <a:schemeClr val="accent1">
                    <a:lumMod val="75000"/>
                  </a:schemeClr>
                </a:solidFill>
                <a:latin typeface="Arial" panose="020B0604020202020204" pitchFamily="34" charset="0"/>
                <a:cs typeface="Arial" panose="020B0604020202020204" pitchFamily="34" charset="0"/>
              </a:rPr>
              <a:t>Des missions permanentes et des contrats opérationnels qui structurent le format de l’armée de </a:t>
            </a:r>
            <a:r>
              <a:rPr lang="fr-FR" altLang="fr-FR" sz="2000" dirty="0" smtClean="0">
                <a:solidFill>
                  <a:schemeClr val="accent1">
                    <a:lumMod val="75000"/>
                  </a:schemeClr>
                </a:solidFill>
                <a:latin typeface="Arial" panose="020B0604020202020204" pitchFamily="34" charset="0"/>
                <a:cs typeface="Arial" panose="020B0604020202020204" pitchFamily="34" charset="0"/>
              </a:rPr>
              <a:t>l’Air</a:t>
            </a:r>
            <a:endParaRPr lang="fr-FR" altLang="fr-FR" sz="2000" dirty="0">
              <a:solidFill>
                <a:schemeClr val="accent1">
                  <a:lumMod val="75000"/>
                </a:schemeClr>
              </a:solidFill>
              <a:latin typeface="Arial" panose="020B0604020202020204" pitchFamily="34" charset="0"/>
              <a:cs typeface="Arial" panose="020B0604020202020204" pitchFamily="34" charset="0"/>
            </a:endParaRPr>
          </a:p>
        </p:txBody>
      </p:sp>
      <p:sp>
        <p:nvSpPr>
          <p:cNvPr id="2055" name="Titre 1"/>
          <p:cNvSpPr>
            <a:spLocks noGrp="1"/>
          </p:cNvSpPr>
          <p:nvPr>
            <p:ph type="title" idx="4294967295"/>
          </p:nvPr>
        </p:nvSpPr>
        <p:spPr>
          <a:xfrm>
            <a:off x="0" y="5240573"/>
            <a:ext cx="5111750" cy="1421928"/>
          </a:xfrm>
        </p:spPr>
        <p:txBody>
          <a:bodyPr>
            <a:spAutoFit/>
          </a:bodyPr>
          <a:lstStyle/>
          <a:p>
            <a:pPr algn="l" eaLnBrk="1" hangingPunct="1">
              <a:spcBef>
                <a:spcPct val="20000"/>
              </a:spcBef>
            </a:pPr>
            <a:r>
              <a:rPr lang="fr-FR" altLang="fr-FR" sz="2000" dirty="0">
                <a:solidFill>
                  <a:schemeClr val="accent1">
                    <a:lumMod val="75000"/>
                  </a:schemeClr>
                </a:solidFill>
                <a:latin typeface="Arial" panose="020B0604020202020204" pitchFamily="34" charset="0"/>
                <a:cs typeface="Arial" panose="020B0604020202020204" pitchFamily="34" charset="0"/>
              </a:rPr>
              <a:t>3 MISSIONS PRINCIPALES </a:t>
            </a:r>
            <a:r>
              <a:rPr lang="fr-FR" altLang="fr-FR" sz="2400" dirty="0">
                <a:solidFill>
                  <a:schemeClr val="accent1">
                    <a:lumMod val="75000"/>
                  </a:schemeClr>
                </a:solidFill>
                <a:latin typeface="Arial" panose="020B0604020202020204" pitchFamily="34" charset="0"/>
                <a:cs typeface="Arial" panose="020B0604020202020204" pitchFamily="34" charset="0"/>
              </a:rPr>
              <a:t>: </a:t>
            </a:r>
            <a:r>
              <a:rPr lang="fr-FR" altLang="fr-FR" sz="2400" dirty="0" smtClean="0">
                <a:solidFill>
                  <a:schemeClr val="accent1">
                    <a:lumMod val="75000"/>
                  </a:schemeClr>
                </a:solidFill>
                <a:latin typeface="Arial" panose="020B0604020202020204" pitchFamily="34" charset="0"/>
                <a:cs typeface="Arial" panose="020B0604020202020204" pitchFamily="34" charset="0"/>
              </a:rPr>
              <a:t/>
            </a:r>
            <a:br>
              <a:rPr lang="fr-FR" altLang="fr-FR" sz="2400" dirty="0" smtClean="0">
                <a:solidFill>
                  <a:schemeClr val="accent1">
                    <a:lumMod val="75000"/>
                  </a:schemeClr>
                </a:solidFill>
                <a:latin typeface="Arial" panose="020B0604020202020204" pitchFamily="34" charset="0"/>
                <a:cs typeface="Arial" panose="020B0604020202020204" pitchFamily="34" charset="0"/>
              </a:rPr>
            </a:br>
            <a:r>
              <a:rPr lang="fr-FR" altLang="fr-FR" sz="2400" b="1" i="1" dirty="0" smtClean="0">
                <a:solidFill>
                  <a:schemeClr val="accent1">
                    <a:lumMod val="75000"/>
                  </a:schemeClr>
                </a:solidFill>
                <a:latin typeface="Arial" panose="020B0604020202020204" pitchFamily="34" charset="0"/>
                <a:cs typeface="Arial" panose="020B0604020202020204" pitchFamily="34" charset="0"/>
              </a:rPr>
              <a:t>Protéger</a:t>
            </a:r>
            <a:br>
              <a:rPr lang="fr-FR" altLang="fr-FR" sz="2400" b="1" i="1" dirty="0" smtClean="0">
                <a:solidFill>
                  <a:schemeClr val="accent1">
                    <a:lumMod val="75000"/>
                  </a:schemeClr>
                </a:solidFill>
                <a:latin typeface="Arial" panose="020B0604020202020204" pitchFamily="34" charset="0"/>
                <a:cs typeface="Arial" panose="020B0604020202020204" pitchFamily="34" charset="0"/>
              </a:rPr>
            </a:br>
            <a:r>
              <a:rPr lang="fr-FR" altLang="fr-FR" sz="2400" b="1" i="1" dirty="0" smtClean="0">
                <a:solidFill>
                  <a:schemeClr val="accent1">
                    <a:lumMod val="75000"/>
                  </a:schemeClr>
                </a:solidFill>
                <a:latin typeface="Arial" panose="020B0604020202020204" pitchFamily="34" charset="0"/>
                <a:cs typeface="Arial" panose="020B0604020202020204" pitchFamily="34" charset="0"/>
              </a:rPr>
              <a:t>Dissuader</a:t>
            </a:r>
            <a:br>
              <a:rPr lang="fr-FR" altLang="fr-FR" sz="2400" b="1" i="1" dirty="0" smtClean="0">
                <a:solidFill>
                  <a:schemeClr val="accent1">
                    <a:lumMod val="75000"/>
                  </a:schemeClr>
                </a:solidFill>
                <a:latin typeface="Arial" panose="020B0604020202020204" pitchFamily="34" charset="0"/>
                <a:cs typeface="Arial" panose="020B0604020202020204" pitchFamily="34" charset="0"/>
              </a:rPr>
            </a:br>
            <a:r>
              <a:rPr lang="fr-FR" altLang="fr-FR" sz="2400" b="1" i="1" dirty="0" smtClean="0">
                <a:solidFill>
                  <a:schemeClr val="accent1">
                    <a:lumMod val="75000"/>
                  </a:schemeClr>
                </a:solidFill>
                <a:latin typeface="Arial" panose="020B0604020202020204" pitchFamily="34" charset="0"/>
                <a:cs typeface="Arial" panose="020B0604020202020204" pitchFamily="34" charset="0"/>
              </a:rPr>
              <a:t>Intervenir </a:t>
            </a:r>
            <a:r>
              <a:rPr lang="fr-FR" altLang="fr-FR" sz="2400" b="1" dirty="0" smtClean="0">
                <a:solidFill>
                  <a:srgbClr val="00B0F0"/>
                </a:solidFill>
                <a:latin typeface="Arial" panose="020B0604020202020204" pitchFamily="34" charset="0"/>
                <a:cs typeface="Arial" panose="020B0604020202020204" pitchFamily="34" charset="0"/>
              </a:rPr>
              <a:t>IMMÉDIATEMENT</a:t>
            </a:r>
            <a:endParaRPr lang="fr-FR" altLang="fr-FR" sz="2000" b="1" dirty="0">
              <a:solidFill>
                <a:srgbClr val="00B0F0"/>
              </a:solidFill>
              <a:latin typeface="Arial" panose="020B0604020202020204" pitchFamily="34" charset="0"/>
              <a:ea typeface="+mn-ea"/>
              <a:cs typeface="Arial" panose="020B0604020202020204" pitchFamily="34" charset="0"/>
            </a:endParaRPr>
          </a:p>
        </p:txBody>
      </p:sp>
      <p:pic>
        <p:nvPicPr>
          <p:cNvPr id="11" name="Picture 4" descr="E:\2016_A330_439_001_063.jpg"/>
          <p:cNvPicPr>
            <a:picLocks noChangeAspect="1" noChangeArrowheads="1"/>
          </p:cNvPicPr>
          <p:nvPr/>
        </p:nvPicPr>
        <p:blipFill rotWithShape="1">
          <a:blip r:embed="rId3"/>
          <a:srcRect r="5783"/>
          <a:stretch/>
        </p:blipFill>
        <p:spPr bwMode="auto">
          <a:xfrm>
            <a:off x="1835696" y="3284959"/>
            <a:ext cx="2547938" cy="1800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8100392" y="5582874"/>
            <a:ext cx="1043608" cy="1268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2" name="Picture 3"/>
          <p:cNvPicPr>
            <a:picLocks noChangeAspect="1" noChangeArrowheads="1"/>
          </p:cNvPicPr>
          <p:nvPr/>
        </p:nvPicPr>
        <p:blipFill>
          <a:blip r:embed="rId4"/>
          <a:srcRect/>
          <a:stretch>
            <a:fillRect/>
          </a:stretch>
        </p:blipFill>
        <p:spPr bwMode="auto">
          <a:xfrm>
            <a:off x="6156176" y="4941168"/>
            <a:ext cx="2806701" cy="1800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4" name="Picture 5"/>
          <p:cNvPicPr>
            <a:picLocks noChangeAspect="1" noChangeArrowheads="1"/>
          </p:cNvPicPr>
          <p:nvPr/>
        </p:nvPicPr>
        <p:blipFill rotWithShape="1">
          <a:blip r:embed="rId5"/>
          <a:srcRect t="10604"/>
          <a:stretch/>
        </p:blipFill>
        <p:spPr bwMode="auto">
          <a:xfrm>
            <a:off x="4644008" y="2996952"/>
            <a:ext cx="4318000" cy="1327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 name="Picture 3"/>
          <p:cNvPicPr>
            <a:picLocks noChangeAspect="1" noChangeArrowheads="1"/>
          </p:cNvPicPr>
          <p:nvPr/>
        </p:nvPicPr>
        <p:blipFill rotWithShape="1">
          <a:blip r:embed="rId6"/>
          <a:srcRect t="9986" r="13483" b="34257"/>
          <a:stretch/>
        </p:blipFill>
        <p:spPr bwMode="auto">
          <a:xfrm>
            <a:off x="323527" y="1484784"/>
            <a:ext cx="2748367" cy="11865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6150" name="Picture 2"/>
          <p:cNvPicPr>
            <a:picLocks noChangeAspect="1" noChangeArrowheads="1"/>
          </p:cNvPicPr>
          <p:nvPr/>
        </p:nvPicPr>
        <p:blipFill rotWithShape="1">
          <a:blip r:embed="rId7"/>
          <a:srcRect l="22177" r="3050"/>
          <a:stretch/>
        </p:blipFill>
        <p:spPr bwMode="auto">
          <a:xfrm>
            <a:off x="4576355" y="4437112"/>
            <a:ext cx="2178050" cy="1800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1" name="Picture 6" descr="R:\SIRPA\DEPARTEMENTS\1-COMMANDEMENT\C3.SIRPA\Nouveau dossier\logo_AA_png\logo_charognard_AA_CS-fc-coul-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8344" y="756000"/>
            <a:ext cx="1296144" cy="5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re 1"/>
          <p:cNvSpPr txBox="1">
            <a:spLocks/>
          </p:cNvSpPr>
          <p:nvPr/>
        </p:nvSpPr>
        <p:spPr bwMode="auto">
          <a:xfrm>
            <a:off x="180000" y="360000"/>
            <a:ext cx="8403979"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925" tIns="38963" rIns="77925" bIns="38963" numCol="1" anchor="ctr" anchorCtr="0" compatLnSpc="1">
            <a:prstTxWarp prst="textNoShape">
              <a:avLst/>
            </a:prstTxWarp>
            <a:spAutoFit/>
          </a:bodyPr>
          <a:lstStyle>
            <a:lvl1pPr algn="ctr" rtl="0" eaLnBrk="0" fontAlgn="base" hangingPunct="0">
              <a:spcBef>
                <a:spcPct val="0"/>
              </a:spcBef>
              <a:spcAft>
                <a:spcPct val="0"/>
              </a:spcAft>
              <a:defRPr sz="3700" kern="1200">
                <a:solidFill>
                  <a:schemeClr val="tx1"/>
                </a:solidFill>
                <a:latin typeface="+mj-lt"/>
                <a:ea typeface="+mj-ea"/>
                <a:cs typeface="+mj-cs"/>
              </a:defRPr>
            </a:lvl1pPr>
            <a:lvl2pPr algn="ctr" rtl="0" eaLnBrk="0" fontAlgn="base" hangingPunct="0">
              <a:spcBef>
                <a:spcPct val="0"/>
              </a:spcBef>
              <a:spcAft>
                <a:spcPct val="0"/>
              </a:spcAft>
              <a:defRPr sz="3700">
                <a:solidFill>
                  <a:schemeClr val="tx1"/>
                </a:solidFill>
                <a:latin typeface="Calibri" pitchFamily="34" charset="0"/>
              </a:defRPr>
            </a:lvl2pPr>
            <a:lvl3pPr algn="ctr" rtl="0" eaLnBrk="0" fontAlgn="base" hangingPunct="0">
              <a:spcBef>
                <a:spcPct val="0"/>
              </a:spcBef>
              <a:spcAft>
                <a:spcPct val="0"/>
              </a:spcAft>
              <a:defRPr sz="3700">
                <a:solidFill>
                  <a:schemeClr val="tx1"/>
                </a:solidFill>
                <a:latin typeface="Calibri" pitchFamily="34" charset="0"/>
              </a:defRPr>
            </a:lvl3pPr>
            <a:lvl4pPr algn="ctr" rtl="0" eaLnBrk="0" fontAlgn="base" hangingPunct="0">
              <a:spcBef>
                <a:spcPct val="0"/>
              </a:spcBef>
              <a:spcAft>
                <a:spcPct val="0"/>
              </a:spcAft>
              <a:defRPr sz="3700">
                <a:solidFill>
                  <a:schemeClr val="tx1"/>
                </a:solidFill>
                <a:latin typeface="Calibri" pitchFamily="34" charset="0"/>
              </a:defRPr>
            </a:lvl4pPr>
            <a:lvl5pPr algn="ctr" rtl="0" eaLnBrk="0" fontAlgn="base" hangingPunct="0">
              <a:spcBef>
                <a:spcPct val="0"/>
              </a:spcBef>
              <a:spcAft>
                <a:spcPct val="0"/>
              </a:spcAft>
              <a:defRPr sz="3700">
                <a:solidFill>
                  <a:schemeClr val="tx1"/>
                </a:solidFill>
                <a:latin typeface="Calibri" pitchFamily="34" charset="0"/>
              </a:defRPr>
            </a:lvl5pPr>
            <a:lvl6pPr marL="389626" algn="ctr" rtl="0" fontAlgn="base">
              <a:spcBef>
                <a:spcPct val="0"/>
              </a:spcBef>
              <a:spcAft>
                <a:spcPct val="0"/>
              </a:spcAft>
              <a:defRPr sz="3700">
                <a:solidFill>
                  <a:schemeClr val="tx1"/>
                </a:solidFill>
                <a:latin typeface="Calibri" pitchFamily="34" charset="0"/>
              </a:defRPr>
            </a:lvl6pPr>
            <a:lvl7pPr marL="779252" algn="ctr" rtl="0" fontAlgn="base">
              <a:spcBef>
                <a:spcPct val="0"/>
              </a:spcBef>
              <a:spcAft>
                <a:spcPct val="0"/>
              </a:spcAft>
              <a:defRPr sz="3700">
                <a:solidFill>
                  <a:schemeClr val="tx1"/>
                </a:solidFill>
                <a:latin typeface="Calibri" pitchFamily="34" charset="0"/>
              </a:defRPr>
            </a:lvl7pPr>
            <a:lvl8pPr marL="1168878" algn="ctr" rtl="0" fontAlgn="base">
              <a:spcBef>
                <a:spcPct val="0"/>
              </a:spcBef>
              <a:spcAft>
                <a:spcPct val="0"/>
              </a:spcAft>
              <a:defRPr sz="3700">
                <a:solidFill>
                  <a:schemeClr val="tx1"/>
                </a:solidFill>
                <a:latin typeface="Calibri" pitchFamily="34" charset="0"/>
              </a:defRPr>
            </a:lvl8pPr>
            <a:lvl9pPr marL="1558503" algn="ctr" rtl="0" fontAlgn="base">
              <a:spcBef>
                <a:spcPct val="0"/>
              </a:spcBef>
              <a:spcAft>
                <a:spcPct val="0"/>
              </a:spcAft>
              <a:defRPr sz="3700">
                <a:solidFill>
                  <a:schemeClr val="tx1"/>
                </a:solidFill>
                <a:latin typeface="Calibri" pitchFamily="34" charset="0"/>
              </a:defRPr>
            </a:lvl9pPr>
          </a:lstStyle>
          <a:p>
            <a:pPr algn="l" eaLnBrk="1" hangingPunct="1"/>
            <a:r>
              <a:rPr lang="fr-FR" altLang="fr-FR" sz="2400" b="1" dirty="0" smtClean="0">
                <a:solidFill>
                  <a:srgbClr val="F2F2F2"/>
                </a:solidFill>
                <a:cs typeface="Arial" panose="020B0604020202020204" pitchFamily="34" charset="0"/>
              </a:rPr>
              <a:t>L’arme aérienne, outil indispensable à la </a:t>
            </a:r>
          </a:p>
          <a:p>
            <a:pPr algn="l" eaLnBrk="1" hangingPunct="1"/>
            <a:r>
              <a:rPr lang="fr-FR" altLang="fr-FR" sz="2400" b="1" dirty="0" smtClean="0">
                <a:solidFill>
                  <a:srgbClr val="F2F2F2"/>
                </a:solidFill>
                <a:cs typeface="Arial" panose="020B0604020202020204" pitchFamily="34" charset="0"/>
              </a:rPr>
              <a:t>Défense de la France et de ses intérêts</a:t>
            </a:r>
            <a:endParaRPr lang="fr-FR" altLang="fr-FR" sz="2400" b="1" dirty="0">
              <a:solidFill>
                <a:srgbClr val="F2F2F2"/>
              </a:solidFill>
              <a:cs typeface="Arial" panose="020B0604020202020204" pitchFamily="34" charset="0"/>
            </a:endParaRPr>
          </a:p>
        </p:txBody>
      </p:sp>
      <p:pic>
        <p:nvPicPr>
          <p:cNvPr id="10" name="Picture 6"/>
          <p:cNvPicPr>
            <a:picLocks noChangeAspect="1" noChangeArrowheads="1"/>
          </p:cNvPicPr>
          <p:nvPr/>
        </p:nvPicPr>
        <p:blipFill rotWithShape="1">
          <a:blip r:embed="rId9"/>
          <a:srcRect l="4992" r="7131"/>
          <a:stretch/>
        </p:blipFill>
        <p:spPr bwMode="auto">
          <a:xfrm>
            <a:off x="34456" y="2852936"/>
            <a:ext cx="1900238" cy="1798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19"/>
          <p:cNvSpPr txBox="1"/>
          <p:nvPr/>
        </p:nvSpPr>
        <p:spPr>
          <a:xfrm>
            <a:off x="3131840" y="6597352"/>
            <a:ext cx="3024336" cy="217186"/>
          </a:xfrm>
          <a:prstGeom prst="rect">
            <a:avLst/>
          </a:prstGeom>
          <a:noFill/>
        </p:spPr>
        <p:txBody>
          <a:bodyPr wrap="square" lIns="77925" tIns="38963" rIns="77925" bIns="38963" rtlCol="0">
            <a:spAutoFit/>
          </a:bodyPr>
          <a:lstStyle/>
          <a:p>
            <a:pPr algn="r"/>
            <a:r>
              <a:rPr lang="fr-FR" sz="900" i="1" dirty="0">
                <a:solidFill>
                  <a:schemeClr val="accent1">
                    <a:lumMod val="50000"/>
                  </a:schemeClr>
                </a:solidFill>
              </a:rPr>
              <a:t>Source : </a:t>
            </a:r>
            <a:r>
              <a:rPr lang="fr-FR" sz="900" i="1" dirty="0" smtClean="0">
                <a:solidFill>
                  <a:schemeClr val="accent1">
                    <a:lumMod val="50000"/>
                  </a:schemeClr>
                </a:solidFill>
              </a:rPr>
              <a:t>Sirpa Air</a:t>
            </a:r>
            <a:endParaRPr lang="fr-FR" sz="900" i="1" dirty="0">
              <a:solidFill>
                <a:schemeClr val="accent1">
                  <a:lumMod val="50000"/>
                </a:schemeClr>
              </a:solidFill>
            </a:endParaRPr>
          </a:p>
        </p:txBody>
      </p:sp>
    </p:spTree>
    <p:extLst>
      <p:ext uri="{BB962C8B-B14F-4D97-AF65-F5344CB8AC3E}">
        <p14:creationId xmlns:p14="http://schemas.microsoft.com/office/powerpoint/2010/main" val="1929714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6516216" y="2440631"/>
            <a:ext cx="1800200" cy="340297"/>
          </a:xfrm>
          <a:prstGeom prst="rect">
            <a:avLst/>
          </a:prstGeom>
          <a:noFill/>
        </p:spPr>
        <p:txBody>
          <a:bodyPr wrap="square" lIns="77925" tIns="38963" rIns="77925" bIns="38963" rtlCol="0">
            <a:spAutoFit/>
          </a:bodyPr>
          <a:lstStyle/>
          <a:p>
            <a:r>
              <a:rPr lang="fr-FR" sz="1700" b="1" dirty="0">
                <a:solidFill>
                  <a:schemeClr val="bg1">
                    <a:lumMod val="65000"/>
                  </a:schemeClr>
                </a:solidFill>
                <a:effectLst>
                  <a:outerShdw blurRad="38100" dist="38100" dir="2700000" algn="tl">
                    <a:srgbClr val="000000">
                      <a:alpha val="43137"/>
                    </a:srgbClr>
                  </a:outerShdw>
                </a:effectLst>
              </a:rPr>
              <a:t>Cyberespace</a:t>
            </a:r>
          </a:p>
        </p:txBody>
      </p:sp>
      <p:sp>
        <p:nvSpPr>
          <p:cNvPr id="2" name="Titre 1"/>
          <p:cNvSpPr>
            <a:spLocks noGrp="1"/>
          </p:cNvSpPr>
          <p:nvPr>
            <p:ph type="title" idx="4294967295"/>
          </p:nvPr>
        </p:nvSpPr>
        <p:spPr>
          <a:xfrm>
            <a:off x="180000" y="576000"/>
            <a:ext cx="7886700" cy="466725"/>
          </a:xfrm>
        </p:spPr>
        <p:txBody>
          <a:bodyPr wrap="square" lIns="77925" tIns="38963" rIns="77925" bIns="38963">
            <a:spAutoFit/>
          </a:bodyPr>
          <a:lstStyle/>
          <a:p>
            <a:pPr algn="just">
              <a:lnSpc>
                <a:spcPct val="90000"/>
              </a:lnSpc>
            </a:pPr>
            <a:r>
              <a:rPr lang="fr-FR" sz="2800" b="1" dirty="0">
                <a:solidFill>
                  <a:schemeClr val="bg1"/>
                </a:solidFill>
                <a:cs typeface="Arial" panose="020B0604020202020204" pitchFamily="34" charset="0"/>
              </a:rPr>
              <a:t>Le contexte stratégique de la France</a:t>
            </a:r>
          </a:p>
        </p:txBody>
      </p:sp>
      <p:grpSp>
        <p:nvGrpSpPr>
          <p:cNvPr id="3" name="Groupe 2"/>
          <p:cNvGrpSpPr/>
          <p:nvPr/>
        </p:nvGrpSpPr>
        <p:grpSpPr>
          <a:xfrm>
            <a:off x="72008" y="1268760"/>
            <a:ext cx="8964488" cy="4296115"/>
            <a:chOff x="85150" y="1318451"/>
            <a:chExt cx="9911009" cy="4735671"/>
          </a:xfrm>
        </p:grpSpPr>
        <p:pic>
          <p:nvPicPr>
            <p:cNvPr id="174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2" t="17568" b="19789"/>
            <a:stretch/>
          </p:blipFill>
          <p:spPr bwMode="auto">
            <a:xfrm>
              <a:off x="85150" y="1318451"/>
              <a:ext cx="9911009" cy="4735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llipse 9"/>
            <p:cNvSpPr/>
            <p:nvPr/>
          </p:nvSpPr>
          <p:spPr>
            <a:xfrm>
              <a:off x="3797044" y="3144087"/>
              <a:ext cx="1927084" cy="821121"/>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endParaRPr lang="fr-FR" dirty="0"/>
            </a:p>
          </p:txBody>
        </p:sp>
        <p:sp>
          <p:nvSpPr>
            <p:cNvPr id="11" name="Ellipse 10"/>
            <p:cNvSpPr/>
            <p:nvPr/>
          </p:nvSpPr>
          <p:spPr>
            <a:xfrm>
              <a:off x="4860031" y="2350332"/>
              <a:ext cx="1728192" cy="132400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endParaRPr lang="fr-FR" dirty="0"/>
            </a:p>
          </p:txBody>
        </p:sp>
        <p:sp>
          <p:nvSpPr>
            <p:cNvPr id="18" name="ZoneTexte 17"/>
            <p:cNvSpPr txBox="1"/>
            <p:nvPr/>
          </p:nvSpPr>
          <p:spPr>
            <a:xfrm>
              <a:off x="2194281" y="3620106"/>
              <a:ext cx="1584175" cy="358151"/>
            </a:xfrm>
            <a:prstGeom prst="rect">
              <a:avLst/>
            </a:prstGeom>
            <a:noFill/>
            <a:effectLst/>
          </p:spPr>
          <p:txBody>
            <a:bodyPr wrap="square" lIns="77925" tIns="38963" rIns="77925" bIns="38963" rtlCol="0">
              <a:spAutoFit/>
            </a:bodyPr>
            <a:lstStyle/>
            <a:p>
              <a:r>
                <a:rPr lang="fr-FR" sz="1600" b="1" dirty="0" smtClean="0">
                  <a:solidFill>
                    <a:srgbClr val="92D050"/>
                  </a:solidFill>
                  <a:effectLst>
                    <a:outerShdw blurRad="38100" dist="38100" dir="2700000" algn="tl">
                      <a:srgbClr val="000000">
                        <a:alpha val="43137"/>
                      </a:srgbClr>
                    </a:outerShdw>
                  </a:effectLst>
                </a:rPr>
                <a:t>Ressortissants</a:t>
              </a:r>
              <a:endParaRPr lang="fr-FR" sz="1600" b="1" dirty="0">
                <a:solidFill>
                  <a:srgbClr val="92D050"/>
                </a:solidFill>
                <a:effectLst>
                  <a:outerShdw blurRad="38100" dist="38100" dir="2700000" algn="tl">
                    <a:srgbClr val="000000">
                      <a:alpha val="43137"/>
                    </a:srgbClr>
                  </a:outerShdw>
                </a:effectLst>
              </a:endParaRPr>
            </a:p>
          </p:txBody>
        </p:sp>
        <p:sp>
          <p:nvSpPr>
            <p:cNvPr id="13" name="Ellipse 12"/>
            <p:cNvSpPr/>
            <p:nvPr/>
          </p:nvSpPr>
          <p:spPr>
            <a:xfrm>
              <a:off x="1763690" y="2233007"/>
              <a:ext cx="5904656" cy="2924189"/>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endParaRPr lang="fr-FR" dirty="0"/>
            </a:p>
          </p:txBody>
        </p:sp>
        <p:sp>
          <p:nvSpPr>
            <p:cNvPr id="14" name="ZoneTexte 13"/>
            <p:cNvSpPr txBox="1"/>
            <p:nvPr/>
          </p:nvSpPr>
          <p:spPr>
            <a:xfrm>
              <a:off x="204544" y="2056282"/>
              <a:ext cx="2229108" cy="1308097"/>
            </a:xfrm>
            <a:prstGeom prst="rect">
              <a:avLst/>
            </a:prstGeom>
            <a:noFill/>
          </p:spPr>
          <p:txBody>
            <a:bodyPr wrap="square" lIns="77925" tIns="38963" rIns="77925" bIns="38963" rtlCol="0">
              <a:spAutoFit/>
            </a:bodyPr>
            <a:lstStyle/>
            <a:p>
              <a:r>
                <a:rPr lang="fr-FR" sz="2400" b="1" i="1" dirty="0">
                  <a:solidFill>
                    <a:schemeClr val="bg1">
                      <a:lumMod val="50000"/>
                    </a:schemeClr>
                  </a:solidFill>
                  <a:effectLst>
                    <a:outerShdw blurRad="38100" dist="38100" dir="2700000" algn="tl">
                      <a:srgbClr val="000000">
                        <a:alpha val="43137"/>
                      </a:srgbClr>
                    </a:outerShdw>
                  </a:effectLst>
                </a:rPr>
                <a:t>Terrorisme</a:t>
              </a:r>
            </a:p>
            <a:p>
              <a:r>
                <a:rPr lang="fr-FR" sz="2400" b="1" i="1" dirty="0">
                  <a:solidFill>
                    <a:schemeClr val="bg1">
                      <a:lumMod val="50000"/>
                    </a:schemeClr>
                  </a:solidFill>
                  <a:effectLst>
                    <a:outerShdw blurRad="38100" dist="38100" dir="2700000" algn="tl">
                      <a:srgbClr val="000000">
                        <a:alpha val="43137"/>
                      </a:srgbClr>
                    </a:outerShdw>
                  </a:effectLst>
                </a:rPr>
                <a:t>Piraterie</a:t>
              </a:r>
              <a:endParaRPr lang="fr-FR" sz="2000" b="1" i="1" dirty="0">
                <a:solidFill>
                  <a:schemeClr val="bg1">
                    <a:lumMod val="50000"/>
                  </a:schemeClr>
                </a:solidFill>
                <a:effectLst>
                  <a:outerShdw blurRad="38100" dist="38100" dir="2700000" algn="tl">
                    <a:srgbClr val="000000">
                      <a:alpha val="43137"/>
                    </a:srgbClr>
                  </a:outerShdw>
                </a:effectLst>
              </a:endParaRPr>
            </a:p>
            <a:p>
              <a:r>
                <a:rPr lang="fr-FR" sz="2400" b="1" i="1" dirty="0">
                  <a:solidFill>
                    <a:schemeClr val="bg1">
                      <a:lumMod val="50000"/>
                    </a:schemeClr>
                  </a:solidFill>
                  <a:effectLst>
                    <a:outerShdw blurRad="38100" dist="38100" dir="2700000" algn="tl">
                      <a:srgbClr val="000000">
                        <a:alpha val="43137"/>
                      </a:srgbClr>
                    </a:outerShdw>
                  </a:effectLst>
                </a:rPr>
                <a:t>Cyberattaques</a:t>
              </a:r>
            </a:p>
          </p:txBody>
        </p:sp>
        <p:sp>
          <p:nvSpPr>
            <p:cNvPr id="16" name="Rectangle 15"/>
            <p:cNvSpPr/>
            <p:nvPr/>
          </p:nvSpPr>
          <p:spPr>
            <a:xfrm>
              <a:off x="3706889" y="2747210"/>
              <a:ext cx="1067426" cy="249400"/>
            </a:xfrm>
            <a:prstGeom prst="rect">
              <a:avLst/>
            </a:prstGeom>
            <a:noFill/>
            <a:ln>
              <a:noFill/>
            </a:ln>
            <a:scene3d>
              <a:camera prst="obliqueTopLeft"/>
              <a:lightRig rig="threePt" dir="t"/>
            </a:scene3d>
          </p:spPr>
          <p:style>
            <a:lnRef idx="1">
              <a:schemeClr val="accent2"/>
            </a:lnRef>
            <a:fillRef idx="2">
              <a:schemeClr val="accent2"/>
            </a:fillRef>
            <a:effectRef idx="1">
              <a:schemeClr val="accent2"/>
            </a:effectRef>
            <a:fontRef idx="minor">
              <a:schemeClr val="dk1"/>
            </a:fontRef>
          </p:style>
          <p:txBody>
            <a:bodyPr lIns="77925" tIns="38963" rIns="77925" bIns="38963" rtlCol="0" anchor="ctr"/>
            <a:lstStyle/>
            <a:p>
              <a:pPr algn="ctr"/>
              <a:r>
                <a:rPr lang="fr-FR" sz="1000" dirty="0" smtClean="0">
                  <a:solidFill>
                    <a:srgbClr val="FF0000"/>
                  </a:solidFill>
                  <a:latin typeface="Arial" panose="020B0604020202020204" pitchFamily="34" charset="0"/>
                  <a:cs typeface="Arial" panose="020B0604020202020204" pitchFamily="34" charset="0"/>
                </a:rPr>
                <a:t>Méditerranée</a:t>
              </a:r>
              <a:endParaRPr lang="fr-FR" sz="1000" dirty="0">
                <a:solidFill>
                  <a:srgbClr val="FF0000"/>
                </a:solidFill>
                <a:latin typeface="Arial" panose="020B0604020202020204" pitchFamily="34" charset="0"/>
                <a:cs typeface="Arial" panose="020B0604020202020204" pitchFamily="34" charset="0"/>
              </a:endParaRPr>
            </a:p>
            <a:p>
              <a:pPr algn="ctr"/>
              <a:r>
                <a:rPr lang="fr-FR" sz="1000" dirty="0" smtClean="0">
                  <a:solidFill>
                    <a:srgbClr val="FF0000"/>
                  </a:solidFill>
                  <a:latin typeface="Arial" panose="020B0604020202020204" pitchFamily="34" charset="0"/>
                  <a:cs typeface="Arial" panose="020B0604020202020204" pitchFamily="34" charset="0"/>
                </a:rPr>
                <a:t>Migrants</a:t>
              </a:r>
              <a:endParaRPr lang="fr-FR" sz="1000" dirty="0">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3797043" y="3461589"/>
              <a:ext cx="1445468" cy="31703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lIns="77925" tIns="38963" rIns="77925" bIns="38963" rtlCol="0" anchor="ctr"/>
            <a:lstStyle/>
            <a:p>
              <a:pPr algn="ctr"/>
              <a:r>
                <a:rPr lang="fr-FR" sz="1000" dirty="0">
                  <a:solidFill>
                    <a:srgbClr val="FF0000"/>
                  </a:solidFill>
                  <a:latin typeface="Arial" panose="020B0604020202020204" pitchFamily="34" charset="0"/>
                  <a:cs typeface="Arial" panose="020B0604020202020204" pitchFamily="34" charset="0"/>
                </a:rPr>
                <a:t>Afrique </a:t>
              </a:r>
              <a:r>
                <a:rPr lang="fr-FR" sz="1000" dirty="0" smtClean="0">
                  <a:solidFill>
                    <a:srgbClr val="FF0000"/>
                  </a:solidFill>
                  <a:latin typeface="Arial" panose="020B0604020202020204" pitchFamily="34" charset="0"/>
                  <a:cs typeface="Arial" panose="020B0604020202020204" pitchFamily="34" charset="0"/>
                </a:rPr>
                <a:t>sahélienne </a:t>
              </a:r>
              <a:r>
                <a:rPr lang="fr-FR" sz="1000" dirty="0">
                  <a:solidFill>
                    <a:srgbClr val="FF0000"/>
                  </a:solidFill>
                  <a:latin typeface="Arial" panose="020B0604020202020204" pitchFamily="34" charset="0"/>
                  <a:cs typeface="Arial" panose="020B0604020202020204" pitchFamily="34" charset="0"/>
                </a:rPr>
                <a:t>et </a:t>
              </a:r>
              <a:r>
                <a:rPr lang="fr-FR" sz="1000" dirty="0" smtClean="0">
                  <a:solidFill>
                    <a:srgbClr val="FF0000"/>
                  </a:solidFill>
                  <a:latin typeface="Arial" panose="020B0604020202020204" pitchFamily="34" charset="0"/>
                  <a:cs typeface="Arial" panose="020B0604020202020204" pitchFamily="34" charset="0"/>
                </a:rPr>
                <a:t>sub-saharienne</a:t>
              </a:r>
              <a:endParaRPr lang="fr-FR" sz="1000" dirty="0">
                <a:solidFill>
                  <a:srgbClr val="FF0000"/>
                </a:solidFill>
                <a:latin typeface="Arial" panose="020B0604020202020204" pitchFamily="34" charset="0"/>
                <a:cs typeface="Arial" panose="020B0604020202020204" pitchFamily="34" charset="0"/>
              </a:endParaRPr>
            </a:p>
          </p:txBody>
        </p:sp>
        <p:sp>
          <p:nvSpPr>
            <p:cNvPr id="20" name="Rectangle 19"/>
            <p:cNvSpPr/>
            <p:nvPr/>
          </p:nvSpPr>
          <p:spPr>
            <a:xfrm>
              <a:off x="5139887" y="2747210"/>
              <a:ext cx="1414315" cy="329662"/>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lIns="77925" tIns="38963" rIns="77925" bIns="38963" rtlCol="0" anchor="ctr"/>
            <a:lstStyle/>
            <a:p>
              <a:pPr algn="ctr"/>
              <a:r>
                <a:rPr lang="fr-FR" sz="1000" dirty="0">
                  <a:solidFill>
                    <a:srgbClr val="FF0000"/>
                  </a:solidFill>
                  <a:latin typeface="Arial" panose="020B0604020202020204" pitchFamily="34" charset="0"/>
                  <a:cs typeface="Arial" panose="020B0604020202020204" pitchFamily="34" charset="0"/>
                </a:rPr>
                <a:t>Proche et Moyen Orient</a:t>
              </a:r>
            </a:p>
          </p:txBody>
        </p:sp>
        <p:sp>
          <p:nvSpPr>
            <p:cNvPr id="21" name="Rectangle 20"/>
            <p:cNvSpPr/>
            <p:nvPr/>
          </p:nvSpPr>
          <p:spPr>
            <a:xfrm>
              <a:off x="6259431" y="2168527"/>
              <a:ext cx="1509371" cy="36361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lIns="77925" tIns="38963" rIns="77925" bIns="38963" rtlCol="0" anchor="ctr"/>
            <a:lstStyle/>
            <a:p>
              <a:pPr algn="ctr"/>
              <a:r>
                <a:rPr lang="fr-FR" sz="1000" dirty="0">
                  <a:solidFill>
                    <a:srgbClr val="FF0000"/>
                  </a:solidFill>
                  <a:latin typeface="Arial" panose="020B0604020202020204" pitchFamily="34" charset="0"/>
                  <a:cs typeface="Arial" panose="020B0604020202020204" pitchFamily="34" charset="0"/>
                </a:rPr>
                <a:t>Crise </a:t>
              </a:r>
              <a:r>
                <a:rPr lang="fr-FR" sz="1000" dirty="0" smtClean="0">
                  <a:solidFill>
                    <a:srgbClr val="FF0000"/>
                  </a:solidFill>
                  <a:latin typeface="Arial" panose="020B0604020202020204" pitchFamily="34" charset="0"/>
                  <a:cs typeface="Arial" panose="020B0604020202020204" pitchFamily="34" charset="0"/>
                </a:rPr>
                <a:t>ukrainienne Activisme russe</a:t>
              </a:r>
              <a:endParaRPr lang="fr-FR" sz="1000" dirty="0">
                <a:solidFill>
                  <a:srgbClr val="FF0000"/>
                </a:solidFill>
                <a:latin typeface="Arial" panose="020B0604020202020204" pitchFamily="34" charset="0"/>
                <a:cs typeface="Arial" panose="020B0604020202020204" pitchFamily="34" charset="0"/>
              </a:endParaRPr>
            </a:p>
          </p:txBody>
        </p:sp>
        <p:sp>
          <p:nvSpPr>
            <p:cNvPr id="17" name="ZoneTexte 16"/>
            <p:cNvSpPr txBox="1"/>
            <p:nvPr/>
          </p:nvSpPr>
          <p:spPr>
            <a:xfrm>
              <a:off x="6572886" y="3194942"/>
              <a:ext cx="2157004" cy="358151"/>
            </a:xfrm>
            <a:prstGeom prst="rect">
              <a:avLst/>
            </a:prstGeom>
            <a:noFill/>
            <a:effectLst>
              <a:outerShdw blurRad="50800" dist="38100" dir="2700000" algn="tl" rotWithShape="0">
                <a:prstClr val="black">
                  <a:alpha val="40000"/>
                </a:prstClr>
              </a:outerShdw>
            </a:effectLst>
          </p:spPr>
          <p:txBody>
            <a:bodyPr wrap="square" lIns="77925" tIns="38963" rIns="77925" bIns="38963" rtlCol="0">
              <a:spAutoFit/>
            </a:bodyPr>
            <a:lstStyle/>
            <a:p>
              <a:r>
                <a:rPr lang="fr-FR" sz="1600" b="1" dirty="0" smtClean="0">
                  <a:solidFill>
                    <a:srgbClr val="FFC000"/>
                  </a:solidFill>
                  <a:effectLst>
                    <a:outerShdw blurRad="38100" dist="38100" dir="2700000" algn="tl">
                      <a:srgbClr val="000000">
                        <a:alpha val="43137"/>
                      </a:srgbClr>
                    </a:outerShdw>
                  </a:effectLst>
                </a:rPr>
                <a:t>Approvisionnements</a:t>
              </a:r>
              <a:endParaRPr lang="fr-FR" sz="1600" b="1" dirty="0">
                <a:solidFill>
                  <a:srgbClr val="FFC000"/>
                </a:solidFill>
                <a:effectLst>
                  <a:outerShdw blurRad="38100" dist="38100" dir="2700000" algn="tl">
                    <a:srgbClr val="000000">
                      <a:alpha val="43137"/>
                    </a:srgbClr>
                  </a:outerShdw>
                </a:effectLst>
              </a:endParaRPr>
            </a:p>
          </p:txBody>
        </p:sp>
      </p:grpSp>
      <p:sp>
        <p:nvSpPr>
          <p:cNvPr id="22" name="Titre 1"/>
          <p:cNvSpPr txBox="1">
            <a:spLocks/>
          </p:cNvSpPr>
          <p:nvPr/>
        </p:nvSpPr>
        <p:spPr>
          <a:xfrm>
            <a:off x="3779912" y="5257362"/>
            <a:ext cx="4320480" cy="1556014"/>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fr-FR" sz="2400" dirty="0" smtClean="0">
                <a:solidFill>
                  <a:schemeClr val="accent1">
                    <a:lumMod val="75000"/>
                  </a:schemeClr>
                </a:solidFill>
              </a:rPr>
              <a:t>Dans un </a:t>
            </a:r>
            <a:r>
              <a:rPr lang="fr-FR" sz="2400" dirty="0">
                <a:solidFill>
                  <a:schemeClr val="accent1">
                    <a:lumMod val="75000"/>
                  </a:schemeClr>
                </a:solidFill>
              </a:rPr>
              <a:t>environnement </a:t>
            </a:r>
            <a:r>
              <a:rPr lang="fr-FR" sz="2400" dirty="0" smtClean="0">
                <a:solidFill>
                  <a:schemeClr val="accent1">
                    <a:lumMod val="75000"/>
                  </a:schemeClr>
                </a:solidFill>
              </a:rPr>
              <a:t>instable </a:t>
            </a:r>
            <a:r>
              <a:rPr lang="fr-FR" sz="2400" dirty="0">
                <a:solidFill>
                  <a:schemeClr val="accent1">
                    <a:lumMod val="75000"/>
                  </a:schemeClr>
                </a:solidFill>
              </a:rPr>
              <a:t>et </a:t>
            </a:r>
            <a:r>
              <a:rPr lang="fr-FR" sz="2400" dirty="0" smtClean="0">
                <a:solidFill>
                  <a:schemeClr val="accent1">
                    <a:lumMod val="75000"/>
                  </a:schemeClr>
                </a:solidFill>
              </a:rPr>
              <a:t>incertain,</a:t>
            </a:r>
            <a:endParaRPr lang="fr-FR" sz="2400" dirty="0">
              <a:solidFill>
                <a:schemeClr val="accent1">
                  <a:lumMod val="75000"/>
                </a:schemeClr>
              </a:solidFill>
            </a:endParaRPr>
          </a:p>
          <a:p>
            <a:pPr algn="just"/>
            <a:r>
              <a:rPr lang="fr-FR" sz="2400" dirty="0">
                <a:solidFill>
                  <a:schemeClr val="accent1">
                    <a:lumMod val="75000"/>
                  </a:schemeClr>
                </a:solidFill>
              </a:rPr>
              <a:t>Face à des conflits plus </a:t>
            </a:r>
            <a:r>
              <a:rPr lang="fr-FR" sz="2400" dirty="0" smtClean="0">
                <a:solidFill>
                  <a:schemeClr val="accent1">
                    <a:lumMod val="75000"/>
                  </a:schemeClr>
                </a:solidFill>
              </a:rPr>
              <a:t>durs, et </a:t>
            </a:r>
            <a:r>
              <a:rPr lang="fr-FR" sz="2400" dirty="0">
                <a:solidFill>
                  <a:schemeClr val="accent1">
                    <a:lumMod val="75000"/>
                  </a:schemeClr>
                </a:solidFill>
              </a:rPr>
              <a:t>des adversaires mieux </a:t>
            </a:r>
            <a:r>
              <a:rPr lang="fr-FR" sz="2400" dirty="0" smtClean="0">
                <a:solidFill>
                  <a:schemeClr val="accent1">
                    <a:lumMod val="75000"/>
                  </a:schemeClr>
                </a:solidFill>
              </a:rPr>
              <a:t>armés.</a:t>
            </a:r>
            <a:endParaRPr lang="fr-FR" sz="2400" dirty="0">
              <a:solidFill>
                <a:schemeClr val="accent1">
                  <a:lumMod val="75000"/>
                </a:schemeClr>
              </a:solidFill>
            </a:endParaRPr>
          </a:p>
        </p:txBody>
      </p:sp>
      <p:sp>
        <p:nvSpPr>
          <p:cNvPr id="24" name="Titre 1"/>
          <p:cNvSpPr txBox="1">
            <a:spLocks/>
          </p:cNvSpPr>
          <p:nvPr/>
        </p:nvSpPr>
        <p:spPr>
          <a:xfrm>
            <a:off x="187133" y="1265124"/>
            <a:ext cx="6329083" cy="463408"/>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fr-FR" sz="2500" dirty="0" smtClean="0">
                <a:solidFill>
                  <a:schemeClr val="accent1">
                    <a:lumMod val="75000"/>
                  </a:schemeClr>
                </a:solidFill>
              </a:rPr>
              <a:t>Des richesses à préserver</a:t>
            </a:r>
            <a:endParaRPr lang="fr-FR" sz="2500" dirty="0">
              <a:solidFill>
                <a:schemeClr val="accent1">
                  <a:lumMod val="75000"/>
                </a:schemeClr>
              </a:solidFill>
            </a:endParaRPr>
          </a:p>
        </p:txBody>
      </p:sp>
      <p:pic>
        <p:nvPicPr>
          <p:cNvPr id="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662297"/>
            <a:ext cx="1224136" cy="829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7" y="4641552"/>
            <a:ext cx="2375371" cy="712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9713" y="5532703"/>
            <a:ext cx="1368151" cy="855094"/>
          </a:xfrm>
          <a:prstGeom prst="rect">
            <a:avLst/>
          </a:prstGeom>
          <a:ln>
            <a:noFill/>
          </a:ln>
          <a:effectLst>
            <a:outerShdw blurRad="292100" dist="139700" dir="2700000" algn="tl" rotWithShape="0">
              <a:srgbClr val="333333">
                <a:alpha val="65000"/>
              </a:srgbClr>
            </a:outerShdw>
          </a:effectLst>
        </p:spPr>
      </p:pic>
      <p:sp>
        <p:nvSpPr>
          <p:cNvPr id="29" name="Rectangle 28"/>
          <p:cNvSpPr/>
          <p:nvPr/>
        </p:nvSpPr>
        <p:spPr>
          <a:xfrm>
            <a:off x="251518" y="6525344"/>
            <a:ext cx="4536505" cy="276999"/>
          </a:xfrm>
          <a:prstGeom prst="rect">
            <a:avLst/>
          </a:prstGeom>
        </p:spPr>
        <p:txBody>
          <a:bodyPr wrap="square">
            <a:spAutoFit/>
          </a:bodyPr>
          <a:lstStyle/>
          <a:p>
            <a:r>
              <a:rPr lang="fr-FR" sz="1200" i="1" dirty="0" smtClean="0">
                <a:solidFill>
                  <a:schemeClr val="tx2">
                    <a:lumMod val="75000"/>
                  </a:schemeClr>
                </a:solidFill>
              </a:rPr>
              <a:t>Source : Revue stratégique, octobre 2017</a:t>
            </a:r>
            <a:endParaRPr lang="fr-FR" sz="1200" i="1" dirty="0">
              <a:solidFill>
                <a:schemeClr val="tx2">
                  <a:lumMod val="75000"/>
                </a:schemeClr>
              </a:solidFill>
            </a:endParaRPr>
          </a:p>
        </p:txBody>
      </p:sp>
    </p:spTree>
    <p:extLst>
      <p:ext uri="{BB962C8B-B14F-4D97-AF65-F5344CB8AC3E}">
        <p14:creationId xmlns:p14="http://schemas.microsoft.com/office/powerpoint/2010/main" val="2267592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idx="4294967295"/>
          </p:nvPr>
        </p:nvSpPr>
        <p:spPr>
          <a:xfrm>
            <a:off x="2519363" y="1318473"/>
            <a:ext cx="6624637" cy="757130"/>
          </a:xfrm>
        </p:spPr>
        <p:txBody>
          <a:bodyPr>
            <a:spAutoFit/>
          </a:bodyPr>
          <a:lstStyle/>
          <a:p>
            <a:pPr eaLnBrk="1" hangingPunct="1"/>
            <a:r>
              <a:rPr lang="fr-FR" altLang="fr-FR" sz="2400" dirty="0">
                <a:solidFill>
                  <a:schemeClr val="accent1">
                    <a:lumMod val="75000"/>
                  </a:schemeClr>
                </a:solidFill>
                <a:ea typeface="+mn-ea"/>
                <a:cs typeface="Arial" panose="020B0604020202020204" pitchFamily="34" charset="0"/>
              </a:rPr>
              <a:t>6 CAPACITÉS SOCLES </a:t>
            </a:r>
            <a:r>
              <a:rPr lang="fr-FR" altLang="fr-FR" sz="2400" dirty="0" smtClean="0">
                <a:solidFill>
                  <a:schemeClr val="accent1">
                    <a:lumMod val="75000"/>
                  </a:schemeClr>
                </a:solidFill>
                <a:ea typeface="+mn-ea"/>
                <a:cs typeface="Arial" panose="020B0604020202020204" pitchFamily="34" charset="0"/>
              </a:rPr>
              <a:t>ESSENTIELLES À </a:t>
            </a:r>
            <a:r>
              <a:rPr lang="fr-FR" altLang="fr-FR" sz="2400" dirty="0">
                <a:solidFill>
                  <a:schemeClr val="accent1">
                    <a:lumMod val="75000"/>
                  </a:schemeClr>
                </a:solidFill>
                <a:ea typeface="+mn-ea"/>
                <a:cs typeface="Arial" panose="020B0604020202020204" pitchFamily="34" charset="0"/>
              </a:rPr>
              <a:t>TOUTE ACTION AÉRIENNE EN AUTONOME</a:t>
            </a:r>
          </a:p>
        </p:txBody>
      </p:sp>
      <p:pic>
        <p:nvPicPr>
          <p:cNvPr id="22531" name="Picture 3"/>
          <p:cNvPicPr>
            <a:picLocks noChangeAspect="1" noChangeArrowheads="1"/>
          </p:cNvPicPr>
          <p:nvPr/>
        </p:nvPicPr>
        <p:blipFill>
          <a:blip r:embed="rId3"/>
          <a:srcRect/>
          <a:stretch>
            <a:fillRect/>
          </a:stretch>
        </p:blipFill>
        <p:spPr bwMode="auto">
          <a:xfrm>
            <a:off x="3185939" y="2636912"/>
            <a:ext cx="2460625" cy="1619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2532" name="Picture 4"/>
          <p:cNvPicPr>
            <a:picLocks noChangeAspect="1" noChangeArrowheads="1"/>
          </p:cNvPicPr>
          <p:nvPr/>
        </p:nvPicPr>
        <p:blipFill>
          <a:blip r:embed="rId4"/>
          <a:srcRect/>
          <a:stretch>
            <a:fillRect/>
          </a:stretch>
        </p:blipFill>
        <p:spPr bwMode="auto">
          <a:xfrm>
            <a:off x="5796136" y="2996952"/>
            <a:ext cx="3194050" cy="1619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2533" name="Picture 5"/>
          <p:cNvPicPr>
            <a:picLocks noChangeAspect="1" noChangeArrowheads="1"/>
          </p:cNvPicPr>
          <p:nvPr/>
        </p:nvPicPr>
        <p:blipFill>
          <a:blip r:embed="rId5"/>
          <a:srcRect/>
          <a:stretch>
            <a:fillRect/>
          </a:stretch>
        </p:blipFill>
        <p:spPr bwMode="auto">
          <a:xfrm>
            <a:off x="255501" y="5157192"/>
            <a:ext cx="2800350" cy="1619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2534" name="Picture 7"/>
          <p:cNvPicPr>
            <a:picLocks noChangeAspect="1" noChangeArrowheads="1"/>
          </p:cNvPicPr>
          <p:nvPr/>
        </p:nvPicPr>
        <p:blipFill>
          <a:blip r:embed="rId6"/>
          <a:srcRect/>
          <a:stretch>
            <a:fillRect/>
          </a:stretch>
        </p:blipFill>
        <p:spPr bwMode="auto">
          <a:xfrm>
            <a:off x="155923" y="2996952"/>
            <a:ext cx="2846387" cy="1619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079" name="ZoneTexte 2"/>
          <p:cNvSpPr txBox="1">
            <a:spLocks noChangeArrowheads="1"/>
          </p:cNvSpPr>
          <p:nvPr/>
        </p:nvSpPr>
        <p:spPr bwMode="auto">
          <a:xfrm>
            <a:off x="3180382" y="2276872"/>
            <a:ext cx="2471738" cy="35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None/>
            </a:pPr>
            <a:r>
              <a:rPr lang="fr-FR" altLang="fr-FR" sz="1800" b="1" dirty="0">
                <a:solidFill>
                  <a:schemeClr val="accent1">
                    <a:lumMod val="75000"/>
                  </a:schemeClr>
                </a:solidFill>
                <a:latin typeface="+mj-lt"/>
                <a:cs typeface="Arial" panose="020B0604020202020204" pitchFamily="34" charset="0"/>
              </a:rPr>
              <a:t>RENSEIGNEMENT</a:t>
            </a:r>
          </a:p>
        </p:txBody>
      </p:sp>
      <p:sp>
        <p:nvSpPr>
          <p:cNvPr id="3080" name="ZoneTexte 9"/>
          <p:cNvSpPr txBox="1">
            <a:spLocks noChangeArrowheads="1"/>
          </p:cNvSpPr>
          <p:nvPr/>
        </p:nvSpPr>
        <p:spPr bwMode="auto">
          <a:xfrm>
            <a:off x="107504" y="2425822"/>
            <a:ext cx="2943225" cy="63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fr-FR" altLang="fr-FR" sz="1800" b="1" dirty="0">
                <a:solidFill>
                  <a:schemeClr val="accent1">
                    <a:lumMod val="75000"/>
                  </a:schemeClr>
                </a:solidFill>
                <a:latin typeface="+mj-lt"/>
                <a:cs typeface="Arial" panose="020B0604020202020204" pitchFamily="34" charset="0"/>
              </a:rPr>
              <a:t>COMMANDEMENT ET CONDUITE</a:t>
            </a:r>
          </a:p>
        </p:txBody>
      </p:sp>
      <p:sp>
        <p:nvSpPr>
          <p:cNvPr id="3081" name="ZoneTexte 10"/>
          <p:cNvSpPr txBox="1">
            <a:spLocks noChangeArrowheads="1"/>
          </p:cNvSpPr>
          <p:nvPr/>
        </p:nvSpPr>
        <p:spPr bwMode="auto">
          <a:xfrm>
            <a:off x="5800105" y="2636912"/>
            <a:ext cx="3186112" cy="35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None/>
            </a:pPr>
            <a:r>
              <a:rPr lang="fr-FR" altLang="fr-FR" sz="1800" b="1" dirty="0">
                <a:solidFill>
                  <a:schemeClr val="accent1">
                    <a:lumMod val="75000"/>
                  </a:schemeClr>
                </a:solidFill>
                <a:latin typeface="+mj-lt"/>
                <a:cs typeface="Arial" panose="020B0604020202020204" pitchFamily="34" charset="0"/>
              </a:rPr>
              <a:t>INTERVENTION IMMÉDIATE</a:t>
            </a:r>
          </a:p>
        </p:txBody>
      </p:sp>
      <p:sp>
        <p:nvSpPr>
          <p:cNvPr id="3082" name="ZoneTexte 11"/>
          <p:cNvSpPr txBox="1">
            <a:spLocks noChangeArrowheads="1"/>
          </p:cNvSpPr>
          <p:nvPr/>
        </p:nvSpPr>
        <p:spPr bwMode="auto">
          <a:xfrm>
            <a:off x="287524" y="4797152"/>
            <a:ext cx="2736304" cy="35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defPPr>
              <a:defRPr lang="fr-FR"/>
            </a:defPPr>
            <a:lvl1pPr algn="ctr" fontAlgn="base">
              <a:spcBef>
                <a:spcPct val="0"/>
              </a:spcBef>
              <a:spcAft>
                <a:spcPct val="0"/>
              </a:spcAft>
              <a:buFontTx/>
              <a:buNone/>
              <a:defRPr sz="1800" b="1">
                <a:solidFill>
                  <a:schemeClr val="accent1">
                    <a:lumMod val="75000"/>
                  </a:schemeClr>
                </a:solidFill>
                <a:latin typeface="+mj-lt"/>
                <a:cs typeface="Arial" panose="020B0604020202020204" pitchFamily="34"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r>
              <a:rPr lang="fr-FR" altLang="fr-FR" dirty="0"/>
              <a:t>PROJECTION</a:t>
            </a:r>
          </a:p>
        </p:txBody>
      </p:sp>
      <p:sp>
        <p:nvSpPr>
          <p:cNvPr id="3083" name="ZoneTexte 12"/>
          <p:cNvSpPr txBox="1">
            <a:spLocks noChangeArrowheads="1"/>
          </p:cNvSpPr>
          <p:nvPr/>
        </p:nvSpPr>
        <p:spPr bwMode="auto">
          <a:xfrm>
            <a:off x="3383868" y="4365104"/>
            <a:ext cx="2448272" cy="63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8963" rIns="0" bIns="38963">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None/>
            </a:pPr>
            <a:r>
              <a:rPr lang="fr-FR" altLang="fr-FR" sz="1800" b="1" dirty="0">
                <a:solidFill>
                  <a:schemeClr val="accent1">
                    <a:lumMod val="75000"/>
                  </a:schemeClr>
                </a:solidFill>
                <a:latin typeface="+mj-lt"/>
                <a:cs typeface="Arial" panose="020B0604020202020204" pitchFamily="34" charset="0"/>
              </a:rPr>
              <a:t>FORMATION &amp; </a:t>
            </a:r>
            <a:r>
              <a:rPr lang="fr-FR" altLang="fr-FR" sz="1800" b="1" dirty="0" smtClean="0">
                <a:solidFill>
                  <a:schemeClr val="accent1">
                    <a:lumMod val="75000"/>
                  </a:schemeClr>
                </a:solidFill>
                <a:latin typeface="+mj-lt"/>
                <a:cs typeface="Arial" panose="020B0604020202020204" pitchFamily="34" charset="0"/>
              </a:rPr>
              <a:t>ENTRAÎNEMENT</a:t>
            </a:r>
            <a:endParaRPr lang="fr-FR" altLang="fr-FR" sz="1800" b="1" dirty="0">
              <a:solidFill>
                <a:schemeClr val="accent1">
                  <a:lumMod val="75000"/>
                </a:schemeClr>
              </a:solidFill>
              <a:latin typeface="+mj-lt"/>
              <a:cs typeface="Arial" panose="020B0604020202020204" pitchFamily="34" charset="0"/>
            </a:endParaRPr>
          </a:p>
        </p:txBody>
      </p:sp>
      <p:pic>
        <p:nvPicPr>
          <p:cNvPr id="308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1979" y="4941168"/>
            <a:ext cx="2432050" cy="1620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8100392" y="5589240"/>
            <a:ext cx="1043608" cy="1268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3" name="Picture 8"/>
          <p:cNvPicPr>
            <a:picLocks noChangeAspect="1" noChangeArrowheads="1"/>
          </p:cNvPicPr>
          <p:nvPr/>
        </p:nvPicPr>
        <p:blipFill>
          <a:blip r:embed="rId8"/>
          <a:srcRect/>
          <a:stretch>
            <a:fillRect/>
          </a:stretch>
        </p:blipFill>
        <p:spPr bwMode="auto">
          <a:xfrm>
            <a:off x="6228184" y="5192537"/>
            <a:ext cx="2592288" cy="1620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86" name="ZoneTexte 11"/>
          <p:cNvSpPr txBox="1">
            <a:spLocks noChangeArrowheads="1"/>
          </p:cNvSpPr>
          <p:nvPr/>
        </p:nvSpPr>
        <p:spPr bwMode="auto">
          <a:xfrm>
            <a:off x="6240611" y="4797152"/>
            <a:ext cx="2567434" cy="35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925" tIns="38963" rIns="77925" bIns="38963">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None/>
            </a:pPr>
            <a:r>
              <a:rPr lang="fr-FR" altLang="fr-FR" sz="1800" b="1" dirty="0">
                <a:solidFill>
                  <a:schemeClr val="accent1">
                    <a:lumMod val="75000"/>
                  </a:schemeClr>
                </a:solidFill>
                <a:latin typeface="+mj-lt"/>
                <a:cs typeface="Arial" panose="020B0604020202020204" pitchFamily="34" charset="0"/>
              </a:rPr>
              <a:t>PROTECTION-DÉFENSE</a:t>
            </a:r>
          </a:p>
        </p:txBody>
      </p:sp>
      <p:pic>
        <p:nvPicPr>
          <p:cNvPr id="20" name="Picture 6" descr="R:\SIRPA\DEPARTEMENTS\1-COMMANDEMENT\C3.SIRPA\Nouveau dossier\logo_AA_png\logo_charognard_AA_CS-fc-coul-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68344" y="756000"/>
            <a:ext cx="1296144" cy="5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re 1"/>
          <p:cNvSpPr txBox="1">
            <a:spLocks/>
          </p:cNvSpPr>
          <p:nvPr/>
        </p:nvSpPr>
        <p:spPr bwMode="auto">
          <a:xfrm>
            <a:off x="180000" y="576000"/>
            <a:ext cx="8403979"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925" tIns="38963" rIns="77925" bIns="38963" numCol="1" anchor="ctr" anchorCtr="0" compatLnSpc="1">
            <a:prstTxWarp prst="textNoShape">
              <a:avLst/>
            </a:prstTxWarp>
            <a:spAutoFit/>
          </a:bodyPr>
          <a:lstStyle>
            <a:lvl1pPr algn="ctr" rtl="0" eaLnBrk="0" fontAlgn="base" hangingPunct="0">
              <a:spcBef>
                <a:spcPct val="0"/>
              </a:spcBef>
              <a:spcAft>
                <a:spcPct val="0"/>
              </a:spcAft>
              <a:defRPr sz="3700" kern="1200">
                <a:solidFill>
                  <a:schemeClr val="tx1"/>
                </a:solidFill>
                <a:latin typeface="+mj-lt"/>
                <a:ea typeface="+mj-ea"/>
                <a:cs typeface="+mj-cs"/>
              </a:defRPr>
            </a:lvl1pPr>
            <a:lvl2pPr algn="ctr" rtl="0" eaLnBrk="0" fontAlgn="base" hangingPunct="0">
              <a:spcBef>
                <a:spcPct val="0"/>
              </a:spcBef>
              <a:spcAft>
                <a:spcPct val="0"/>
              </a:spcAft>
              <a:defRPr sz="3700">
                <a:solidFill>
                  <a:schemeClr val="tx1"/>
                </a:solidFill>
                <a:latin typeface="Calibri" pitchFamily="34" charset="0"/>
              </a:defRPr>
            </a:lvl2pPr>
            <a:lvl3pPr algn="ctr" rtl="0" eaLnBrk="0" fontAlgn="base" hangingPunct="0">
              <a:spcBef>
                <a:spcPct val="0"/>
              </a:spcBef>
              <a:spcAft>
                <a:spcPct val="0"/>
              </a:spcAft>
              <a:defRPr sz="3700">
                <a:solidFill>
                  <a:schemeClr val="tx1"/>
                </a:solidFill>
                <a:latin typeface="Calibri" pitchFamily="34" charset="0"/>
              </a:defRPr>
            </a:lvl3pPr>
            <a:lvl4pPr algn="ctr" rtl="0" eaLnBrk="0" fontAlgn="base" hangingPunct="0">
              <a:spcBef>
                <a:spcPct val="0"/>
              </a:spcBef>
              <a:spcAft>
                <a:spcPct val="0"/>
              </a:spcAft>
              <a:defRPr sz="3700">
                <a:solidFill>
                  <a:schemeClr val="tx1"/>
                </a:solidFill>
                <a:latin typeface="Calibri" pitchFamily="34" charset="0"/>
              </a:defRPr>
            </a:lvl4pPr>
            <a:lvl5pPr algn="ctr" rtl="0" eaLnBrk="0" fontAlgn="base" hangingPunct="0">
              <a:spcBef>
                <a:spcPct val="0"/>
              </a:spcBef>
              <a:spcAft>
                <a:spcPct val="0"/>
              </a:spcAft>
              <a:defRPr sz="3700">
                <a:solidFill>
                  <a:schemeClr val="tx1"/>
                </a:solidFill>
                <a:latin typeface="Calibri" pitchFamily="34" charset="0"/>
              </a:defRPr>
            </a:lvl5pPr>
            <a:lvl6pPr marL="389626" algn="ctr" rtl="0" fontAlgn="base">
              <a:spcBef>
                <a:spcPct val="0"/>
              </a:spcBef>
              <a:spcAft>
                <a:spcPct val="0"/>
              </a:spcAft>
              <a:defRPr sz="3700">
                <a:solidFill>
                  <a:schemeClr val="tx1"/>
                </a:solidFill>
                <a:latin typeface="Calibri" pitchFamily="34" charset="0"/>
              </a:defRPr>
            </a:lvl6pPr>
            <a:lvl7pPr marL="779252" algn="ctr" rtl="0" fontAlgn="base">
              <a:spcBef>
                <a:spcPct val="0"/>
              </a:spcBef>
              <a:spcAft>
                <a:spcPct val="0"/>
              </a:spcAft>
              <a:defRPr sz="3700">
                <a:solidFill>
                  <a:schemeClr val="tx1"/>
                </a:solidFill>
                <a:latin typeface="Calibri" pitchFamily="34" charset="0"/>
              </a:defRPr>
            </a:lvl7pPr>
            <a:lvl8pPr marL="1168878" algn="ctr" rtl="0" fontAlgn="base">
              <a:spcBef>
                <a:spcPct val="0"/>
              </a:spcBef>
              <a:spcAft>
                <a:spcPct val="0"/>
              </a:spcAft>
              <a:defRPr sz="3700">
                <a:solidFill>
                  <a:schemeClr val="tx1"/>
                </a:solidFill>
                <a:latin typeface="Calibri" pitchFamily="34" charset="0"/>
              </a:defRPr>
            </a:lvl8pPr>
            <a:lvl9pPr marL="1558503" algn="ctr" rtl="0" fontAlgn="base">
              <a:spcBef>
                <a:spcPct val="0"/>
              </a:spcBef>
              <a:spcAft>
                <a:spcPct val="0"/>
              </a:spcAft>
              <a:defRPr sz="3700">
                <a:solidFill>
                  <a:schemeClr val="tx1"/>
                </a:solidFill>
                <a:latin typeface="Calibri" pitchFamily="34" charset="0"/>
              </a:defRPr>
            </a:lvl9pPr>
          </a:lstStyle>
          <a:p>
            <a:pPr algn="l"/>
            <a:r>
              <a:rPr lang="fr-FR" sz="2800" b="1" dirty="0" smtClean="0">
                <a:solidFill>
                  <a:schemeClr val="bg1"/>
                </a:solidFill>
                <a:cs typeface="Arial" panose="020B0604020202020204" pitchFamily="34" charset="0"/>
              </a:rPr>
              <a:t>L’armée de l’Air</a:t>
            </a:r>
            <a:endParaRPr lang="fr-FR" sz="2800" b="1" dirty="0">
              <a:solidFill>
                <a:schemeClr val="bg1"/>
              </a:solidFill>
              <a:cs typeface="Arial" panose="020B0604020202020204" pitchFamily="34" charset="0"/>
            </a:endParaRPr>
          </a:p>
        </p:txBody>
      </p:sp>
      <p:sp>
        <p:nvSpPr>
          <p:cNvPr id="18" name="ZoneTexte 17"/>
          <p:cNvSpPr txBox="1"/>
          <p:nvPr/>
        </p:nvSpPr>
        <p:spPr>
          <a:xfrm>
            <a:off x="3131840" y="6597352"/>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a:t>
            </a:r>
            <a:r>
              <a:rPr lang="fr-FR" sz="900" i="1" dirty="0" smtClean="0">
                <a:solidFill>
                  <a:schemeClr val="accent1">
                    <a:lumMod val="50000"/>
                  </a:schemeClr>
                </a:solidFill>
              </a:rPr>
              <a:t>Sirpa Air</a:t>
            </a:r>
            <a:endParaRPr lang="fr-FR" sz="900" i="1" dirty="0">
              <a:solidFill>
                <a:schemeClr val="accent1">
                  <a:lumMod val="50000"/>
                </a:schemeClr>
              </a:solidFill>
            </a:endParaRPr>
          </a:p>
        </p:txBody>
      </p:sp>
    </p:spTree>
    <p:extLst>
      <p:ext uri="{BB962C8B-B14F-4D97-AF65-F5344CB8AC3E}">
        <p14:creationId xmlns:p14="http://schemas.microsoft.com/office/powerpoint/2010/main" val="26253166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457200" y="1340767"/>
            <a:ext cx="6311810" cy="2160241"/>
            <a:chOff x="457200" y="1340767"/>
            <a:chExt cx="6311810" cy="2160241"/>
          </a:xfrm>
        </p:grpSpPr>
        <p:sp>
          <p:nvSpPr>
            <p:cNvPr id="5" name="ZoneTexte 4"/>
            <p:cNvSpPr txBox="1"/>
            <p:nvPr/>
          </p:nvSpPr>
          <p:spPr>
            <a:xfrm>
              <a:off x="3227083" y="1340767"/>
              <a:ext cx="3541927" cy="1754327"/>
            </a:xfrm>
            <a:prstGeom prst="rect">
              <a:avLst/>
            </a:prstGeom>
            <a:noFill/>
          </p:spPr>
          <p:txBody>
            <a:bodyPr wrap="square" rtlCol="0">
              <a:spAutoFit/>
            </a:bodyPr>
            <a:lstStyle/>
            <a:p>
              <a:r>
                <a:rPr lang="fr-FR" sz="2400" b="1" u="sng" dirty="0">
                  <a:solidFill>
                    <a:schemeClr val="accent1">
                      <a:lumMod val="75000"/>
                    </a:schemeClr>
                  </a:solidFill>
                  <a:latin typeface="+mj-lt"/>
                  <a:cs typeface="Times New Roman" panose="02020603050405020304" pitchFamily="18" charset="0"/>
                </a:rPr>
                <a:t>Forces navales</a:t>
              </a:r>
            </a:p>
            <a:p>
              <a:r>
                <a:rPr lang="fr-FR" sz="1200" dirty="0">
                  <a:solidFill>
                    <a:schemeClr val="accent1">
                      <a:lumMod val="75000"/>
                    </a:schemeClr>
                  </a:solidFill>
                  <a:latin typeface="+mj-lt"/>
                  <a:cs typeface="Times New Roman" panose="02020603050405020304" pitchFamily="18" charset="0"/>
                </a:rPr>
                <a:t>4 SNLE</a:t>
              </a:r>
            </a:p>
            <a:p>
              <a:r>
                <a:rPr lang="fr-FR" sz="1200" dirty="0">
                  <a:solidFill>
                    <a:schemeClr val="accent1">
                      <a:lumMod val="75000"/>
                    </a:schemeClr>
                  </a:solidFill>
                  <a:latin typeface="+mj-lt"/>
                  <a:cs typeface="Times New Roman" panose="02020603050405020304" pitchFamily="18" charset="0"/>
                </a:rPr>
                <a:t>6 SNA</a:t>
              </a:r>
            </a:p>
            <a:p>
              <a:r>
                <a:rPr lang="fr-FR" sz="1200" dirty="0">
                  <a:solidFill>
                    <a:schemeClr val="accent1">
                      <a:lumMod val="75000"/>
                    </a:schemeClr>
                  </a:solidFill>
                  <a:latin typeface="+mj-lt"/>
                  <a:cs typeface="Times New Roman" panose="02020603050405020304" pitchFamily="18" charset="0"/>
                </a:rPr>
                <a:t>1 </a:t>
              </a:r>
              <a:r>
                <a:rPr lang="fr-FR" sz="1200" dirty="0" smtClean="0">
                  <a:solidFill>
                    <a:schemeClr val="accent1">
                      <a:lumMod val="75000"/>
                    </a:schemeClr>
                  </a:solidFill>
                  <a:latin typeface="+mj-lt"/>
                  <a:cs typeface="Times New Roman" panose="02020603050405020304" pitchFamily="18" charset="0"/>
                </a:rPr>
                <a:t>porte-avions</a:t>
              </a:r>
              <a:endParaRPr lang="fr-FR" sz="1200" dirty="0">
                <a:solidFill>
                  <a:schemeClr val="accent1">
                    <a:lumMod val="75000"/>
                  </a:schemeClr>
                </a:solidFill>
                <a:latin typeface="+mj-lt"/>
                <a:cs typeface="Times New Roman" panose="02020603050405020304" pitchFamily="18" charset="0"/>
              </a:endParaRPr>
            </a:p>
            <a:p>
              <a:r>
                <a:rPr lang="fr-FR" sz="1200" dirty="0">
                  <a:solidFill>
                    <a:schemeClr val="accent1">
                      <a:lumMod val="75000"/>
                    </a:schemeClr>
                  </a:solidFill>
                  <a:latin typeface="+mj-lt"/>
                  <a:cs typeface="Times New Roman" panose="02020603050405020304" pitchFamily="18" charset="0"/>
                </a:rPr>
                <a:t>3 bâtiments de projection et de commandement</a:t>
              </a:r>
            </a:p>
            <a:p>
              <a:r>
                <a:rPr lang="fr-FR" sz="1200" dirty="0">
                  <a:solidFill>
                    <a:schemeClr val="accent1">
                      <a:lumMod val="75000"/>
                    </a:schemeClr>
                  </a:solidFill>
                  <a:latin typeface="+mj-lt"/>
                  <a:cs typeface="Times New Roman" panose="02020603050405020304" pitchFamily="18" charset="0"/>
                </a:rPr>
                <a:t>17 frégates de premier rang</a:t>
              </a:r>
            </a:p>
            <a:p>
              <a:r>
                <a:rPr lang="fr-FR" sz="1200" dirty="0">
                  <a:solidFill>
                    <a:schemeClr val="accent1">
                      <a:lumMod val="75000"/>
                    </a:schemeClr>
                  </a:solidFill>
                  <a:latin typeface="+mj-lt"/>
                  <a:cs typeface="Times New Roman" panose="02020603050405020304" pitchFamily="18" charset="0"/>
                </a:rPr>
                <a:t>6 frégates de surveillance</a:t>
              </a:r>
            </a:p>
            <a:p>
              <a:r>
                <a:rPr lang="fr-FR" sz="1200" dirty="0" smtClean="0">
                  <a:solidFill>
                    <a:schemeClr val="accent1">
                      <a:lumMod val="75000"/>
                    </a:schemeClr>
                  </a:solidFill>
                  <a:latin typeface="+mj-lt"/>
                  <a:cs typeface="Times New Roman" panose="02020603050405020304" pitchFamily="18" charset="0"/>
                </a:rPr>
                <a:t>18 patrouilleurs</a:t>
              </a:r>
              <a:endParaRPr lang="fr-FR" sz="1200" dirty="0">
                <a:solidFill>
                  <a:schemeClr val="accent3">
                    <a:lumMod val="50000"/>
                  </a:schemeClr>
                </a:solidFill>
                <a:latin typeface="+mj-lt"/>
                <a:cs typeface="Times New Roman" panose="02020603050405020304" pitchFamily="18"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8795"/>
              <a:ext cx="2461889" cy="206173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996087" y="1437552"/>
              <a:ext cx="153997" cy="2063456"/>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2" name="Imag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041" y="1607275"/>
            <a:ext cx="1692629" cy="25418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662009" y="6021288"/>
            <a:ext cx="4502279" cy="386464"/>
          </a:xfrm>
          <a:prstGeom prst="rect">
            <a:avLst/>
          </a:prstGeom>
        </p:spPr>
        <p:txBody>
          <a:bodyPr wrap="none" lIns="77925" tIns="38963" rIns="77925" bIns="38963">
            <a:spAutoFit/>
          </a:bodyPr>
          <a:lstStyle/>
          <a:p>
            <a:r>
              <a:rPr lang="fr-FR" altLang="fr-FR" sz="2000" b="1" dirty="0">
                <a:solidFill>
                  <a:schemeClr val="accent1">
                    <a:lumMod val="75000"/>
                  </a:schemeClr>
                </a:solidFill>
                <a:latin typeface="+mj-lt"/>
                <a:cs typeface="Times New Roman" panose="02020603050405020304" pitchFamily="18" charset="0"/>
              </a:rPr>
              <a:t>Plus de 50 métiers et 1 000 qualifications</a:t>
            </a:r>
            <a:endParaRPr lang="fr-FR" sz="2000" b="1" dirty="0">
              <a:solidFill>
                <a:schemeClr val="accent1">
                  <a:lumMod val="75000"/>
                </a:schemeClr>
              </a:solidFill>
              <a:latin typeface="+mj-lt"/>
              <a:cs typeface="Times New Roman" panose="02020603050405020304" pitchFamily="18" charset="0"/>
            </a:endParaRPr>
          </a:p>
        </p:txBody>
      </p:sp>
      <p:sp>
        <p:nvSpPr>
          <p:cNvPr id="17" name="Rectangle 16"/>
          <p:cNvSpPr/>
          <p:nvPr/>
        </p:nvSpPr>
        <p:spPr>
          <a:xfrm>
            <a:off x="8100392" y="5574752"/>
            <a:ext cx="1043608" cy="1268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9"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99543" y="3293467"/>
            <a:ext cx="2673350" cy="1863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8237" y="3891185"/>
            <a:ext cx="2662237" cy="1770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496" y="3933056"/>
            <a:ext cx="3190523" cy="817351"/>
          </a:xfrm>
          <a:prstGeom prst="rect">
            <a:avLst/>
          </a:prstGeom>
        </p:spPr>
        <p:txBody>
          <a:bodyPr wrap="square" lIns="77925" tIns="38963" rIns="77925" bIns="38963">
            <a:spAutoFit/>
          </a:bodyPr>
          <a:lstStyle/>
          <a:p>
            <a:pPr algn="ctr">
              <a:defRPr/>
            </a:pPr>
            <a:r>
              <a:rPr lang="fr-FR" sz="2000" b="1" dirty="0">
                <a:solidFill>
                  <a:schemeClr val="accent1">
                    <a:lumMod val="75000"/>
                  </a:schemeClr>
                </a:solidFill>
                <a:latin typeface="+mj-lt"/>
                <a:cs typeface="Times New Roman" panose="02020603050405020304" pitchFamily="18" charset="0"/>
              </a:rPr>
              <a:t>39 000 marins</a:t>
            </a:r>
            <a:r>
              <a:rPr lang="fr-FR" sz="1400" b="1" dirty="0">
                <a:solidFill>
                  <a:schemeClr val="accent1">
                    <a:lumMod val="75000"/>
                  </a:schemeClr>
                </a:solidFill>
                <a:latin typeface="+mj-lt"/>
                <a:cs typeface="Times New Roman" panose="02020603050405020304" pitchFamily="18" charset="0"/>
              </a:rPr>
              <a:t>, </a:t>
            </a:r>
            <a:endParaRPr lang="fr-FR" sz="1400" b="1" dirty="0" smtClean="0">
              <a:solidFill>
                <a:schemeClr val="accent1">
                  <a:lumMod val="75000"/>
                </a:schemeClr>
              </a:solidFill>
              <a:latin typeface="+mj-lt"/>
              <a:cs typeface="Times New Roman" panose="02020603050405020304" pitchFamily="18" charset="0"/>
            </a:endParaRPr>
          </a:p>
          <a:p>
            <a:pPr algn="ctr">
              <a:defRPr/>
            </a:pPr>
            <a:r>
              <a:rPr lang="fr-FR" sz="1400" b="1" dirty="0" smtClean="0">
                <a:solidFill>
                  <a:schemeClr val="accent1">
                    <a:lumMod val="75000"/>
                  </a:schemeClr>
                </a:solidFill>
                <a:latin typeface="+mj-lt"/>
                <a:cs typeface="Times New Roman" panose="02020603050405020304" pitchFamily="18" charset="0"/>
              </a:rPr>
              <a:t>militaires </a:t>
            </a:r>
            <a:r>
              <a:rPr lang="fr-FR" sz="1400" b="1" dirty="0">
                <a:solidFill>
                  <a:schemeClr val="accent1">
                    <a:lumMod val="75000"/>
                  </a:schemeClr>
                </a:solidFill>
                <a:latin typeface="+mj-lt"/>
                <a:cs typeface="Times New Roman" panose="02020603050405020304" pitchFamily="18" charset="0"/>
              </a:rPr>
              <a:t>et civils animés par l’esprit d’équipage</a:t>
            </a:r>
          </a:p>
        </p:txBody>
      </p:sp>
      <p:pic>
        <p:nvPicPr>
          <p:cNvPr id="13314" name="Picture 2" descr="Résultat de recherche d'images pour &quot;marine 2025&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4869160"/>
            <a:ext cx="1317494" cy="1628800"/>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1"/>
          <p:cNvSpPr txBox="1">
            <a:spLocks/>
          </p:cNvSpPr>
          <p:nvPr/>
        </p:nvSpPr>
        <p:spPr>
          <a:xfrm>
            <a:off x="180000" y="576000"/>
            <a:ext cx="8435280" cy="468000"/>
          </a:xfrm>
          <a:prstGeom prst="rect">
            <a:avLst/>
          </a:prstGeom>
        </p:spPr>
        <p:txBody>
          <a:bodyPr>
            <a:spAutoFit/>
          </a:bodyPr>
          <a:lstStyle>
            <a:lvl1pPr algn="ctr" rtl="0" eaLnBrk="0" fontAlgn="base" hangingPunct="0">
              <a:spcBef>
                <a:spcPct val="0"/>
              </a:spcBef>
              <a:spcAft>
                <a:spcPct val="0"/>
              </a:spcAft>
              <a:defRPr sz="3700" kern="1200">
                <a:solidFill>
                  <a:schemeClr val="tx1"/>
                </a:solidFill>
                <a:latin typeface="+mj-lt"/>
                <a:ea typeface="+mj-ea"/>
                <a:cs typeface="+mj-cs"/>
              </a:defRPr>
            </a:lvl1pPr>
            <a:lvl2pPr algn="ctr" rtl="0" eaLnBrk="0" fontAlgn="base" hangingPunct="0">
              <a:spcBef>
                <a:spcPct val="0"/>
              </a:spcBef>
              <a:spcAft>
                <a:spcPct val="0"/>
              </a:spcAft>
              <a:defRPr sz="3700">
                <a:solidFill>
                  <a:schemeClr val="tx1"/>
                </a:solidFill>
                <a:latin typeface="Calibri" pitchFamily="32" charset="0"/>
              </a:defRPr>
            </a:lvl2pPr>
            <a:lvl3pPr algn="ctr" rtl="0" eaLnBrk="0" fontAlgn="base" hangingPunct="0">
              <a:spcBef>
                <a:spcPct val="0"/>
              </a:spcBef>
              <a:spcAft>
                <a:spcPct val="0"/>
              </a:spcAft>
              <a:defRPr sz="3700">
                <a:solidFill>
                  <a:schemeClr val="tx1"/>
                </a:solidFill>
                <a:latin typeface="Calibri" pitchFamily="32" charset="0"/>
              </a:defRPr>
            </a:lvl3pPr>
            <a:lvl4pPr algn="ctr" rtl="0" eaLnBrk="0" fontAlgn="base" hangingPunct="0">
              <a:spcBef>
                <a:spcPct val="0"/>
              </a:spcBef>
              <a:spcAft>
                <a:spcPct val="0"/>
              </a:spcAft>
              <a:defRPr sz="3700">
                <a:solidFill>
                  <a:schemeClr val="tx1"/>
                </a:solidFill>
                <a:latin typeface="Calibri" pitchFamily="32" charset="0"/>
              </a:defRPr>
            </a:lvl4pPr>
            <a:lvl5pPr algn="ctr" rtl="0" eaLnBrk="0" fontAlgn="base" hangingPunct="0">
              <a:spcBef>
                <a:spcPct val="0"/>
              </a:spcBef>
              <a:spcAft>
                <a:spcPct val="0"/>
              </a:spcAft>
              <a:defRPr sz="3700">
                <a:solidFill>
                  <a:schemeClr val="tx1"/>
                </a:solidFill>
                <a:latin typeface="Calibri" pitchFamily="32" charset="0"/>
              </a:defRPr>
            </a:lvl5pPr>
            <a:lvl6pPr marL="389626" algn="ctr" rtl="0" fontAlgn="base">
              <a:spcBef>
                <a:spcPct val="0"/>
              </a:spcBef>
              <a:spcAft>
                <a:spcPct val="0"/>
              </a:spcAft>
              <a:defRPr sz="3700">
                <a:solidFill>
                  <a:schemeClr val="tx1"/>
                </a:solidFill>
                <a:latin typeface="Calibri" pitchFamily="32" charset="0"/>
              </a:defRPr>
            </a:lvl6pPr>
            <a:lvl7pPr marL="779252" algn="ctr" rtl="0" fontAlgn="base">
              <a:spcBef>
                <a:spcPct val="0"/>
              </a:spcBef>
              <a:spcAft>
                <a:spcPct val="0"/>
              </a:spcAft>
              <a:defRPr sz="3700">
                <a:solidFill>
                  <a:schemeClr val="tx1"/>
                </a:solidFill>
                <a:latin typeface="Calibri" pitchFamily="32" charset="0"/>
              </a:defRPr>
            </a:lvl7pPr>
            <a:lvl8pPr marL="1168878" algn="ctr" rtl="0" fontAlgn="base">
              <a:spcBef>
                <a:spcPct val="0"/>
              </a:spcBef>
              <a:spcAft>
                <a:spcPct val="0"/>
              </a:spcAft>
              <a:defRPr sz="3700">
                <a:solidFill>
                  <a:schemeClr val="tx1"/>
                </a:solidFill>
                <a:latin typeface="Calibri" pitchFamily="32" charset="0"/>
              </a:defRPr>
            </a:lvl8pPr>
            <a:lvl9pPr marL="1558503" algn="ctr" rtl="0" fontAlgn="base">
              <a:spcBef>
                <a:spcPct val="0"/>
              </a:spcBef>
              <a:spcAft>
                <a:spcPct val="0"/>
              </a:spcAft>
              <a:defRPr sz="3700">
                <a:solidFill>
                  <a:schemeClr val="tx1"/>
                </a:solidFill>
                <a:latin typeface="Calibri" pitchFamily="32" charset="0"/>
              </a:defRPr>
            </a:lvl9pPr>
          </a:lstStyle>
          <a:p>
            <a:pPr algn="l" defTabSz="914400"/>
            <a:r>
              <a:rPr lang="fr-FR" sz="2800" b="1" dirty="0" smtClean="0">
                <a:solidFill>
                  <a:schemeClr val="bg1"/>
                </a:solidFill>
                <a:cs typeface="Arial" panose="020B0604020202020204" pitchFamily="34" charset="0"/>
              </a:rPr>
              <a:t>La Marine nationale</a:t>
            </a:r>
            <a:endParaRPr lang="fr-FR" sz="2800" b="1" dirty="0">
              <a:solidFill>
                <a:schemeClr val="bg1"/>
              </a:solidFill>
              <a:cs typeface="Arial" panose="020B0604020202020204" pitchFamily="34" charset="0"/>
            </a:endParaRPr>
          </a:p>
        </p:txBody>
      </p:sp>
      <p:sp>
        <p:nvSpPr>
          <p:cNvPr id="16" name="ZoneTexte 15"/>
          <p:cNvSpPr txBox="1"/>
          <p:nvPr/>
        </p:nvSpPr>
        <p:spPr>
          <a:xfrm>
            <a:off x="107504" y="6584071"/>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a:t>
            </a:r>
            <a:r>
              <a:rPr lang="fr-FR" sz="900" i="1" dirty="0" smtClean="0">
                <a:solidFill>
                  <a:schemeClr val="accent1">
                    <a:lumMod val="50000"/>
                  </a:schemeClr>
                </a:solidFill>
              </a:rPr>
              <a:t>Sirpa Marine</a:t>
            </a:r>
            <a:endParaRPr lang="fr-FR" sz="900" i="1" dirty="0">
              <a:solidFill>
                <a:schemeClr val="accent1">
                  <a:lumMod val="50000"/>
                </a:schemeClr>
              </a:solidFill>
            </a:endParaRPr>
          </a:p>
        </p:txBody>
      </p:sp>
    </p:spTree>
    <p:extLst>
      <p:ext uri="{BB962C8B-B14F-4D97-AF65-F5344CB8AC3E}">
        <p14:creationId xmlns:p14="http://schemas.microsoft.com/office/powerpoint/2010/main" val="35042772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ext Box 3"/>
          <p:cNvSpPr txBox="1">
            <a:spLocks noChangeArrowheads="1"/>
          </p:cNvSpPr>
          <p:nvPr/>
        </p:nvSpPr>
        <p:spPr bwMode="auto">
          <a:xfrm>
            <a:off x="2167152" y="1522959"/>
            <a:ext cx="1972800" cy="295989"/>
          </a:xfrm>
          <a:prstGeom prst="rect">
            <a:avLst/>
          </a:prstGeom>
          <a:solidFill>
            <a:schemeClr val="accent1"/>
          </a:solidFill>
          <a:ln>
            <a:noFill/>
          </a:ln>
          <a:effectLst>
            <a:outerShdw blurRad="50800" dist="38100" dir="2700000" algn="tl" rotWithShape="0">
              <a:prstClr val="black">
                <a:alpha val="40000"/>
              </a:prstClr>
            </a:outerShdw>
          </a:effectLst>
        </p:spPr>
        <p:txBody>
          <a:bodyPr wrap="square" lIns="76698" tIns="39883" rIns="76698" bIns="39883">
            <a:spAutoFit/>
          </a:bodyPr>
          <a:lstStyle>
            <a:defPPr>
              <a:defRPr lang="fr-FR"/>
            </a:defPPr>
            <a:lvl1pPr eaLnBrk="1" hangingPunct="1">
              <a:spcBef>
                <a:spcPts val="1125"/>
              </a:spcBef>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b="1">
                <a:solidFill>
                  <a:schemeClr val="bg1"/>
                </a:solidFill>
                <a:effectLst>
                  <a:outerShdw blurRad="50800" dist="38100" dir="2700000" algn="tl" rotWithShape="0">
                    <a:prstClr val="black">
                      <a:alpha val="40000"/>
                    </a:prstClr>
                  </a:outerShdw>
                </a:effectLst>
                <a:ea typeface="SimSun" charset="-122"/>
              </a:defRPr>
            </a:lvl1pPr>
            <a:lvl2pPr marL="742950" indent="-28575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9pPr>
          </a:lstStyle>
          <a:p>
            <a:pPr algn="ctr" fontAlgn="base">
              <a:spcBef>
                <a:spcPts val="959"/>
              </a:spcBef>
              <a:spcAft>
                <a:spcPct val="0"/>
              </a:spcAft>
              <a:defRPr/>
            </a:pPr>
            <a:r>
              <a:rPr lang="fr-FR" altLang="fr-FR" sz="1400" dirty="0">
                <a:solidFill>
                  <a:prstClr val="white"/>
                </a:solidFill>
                <a:latin typeface="Calibri" pitchFamily="32" charset="0"/>
                <a:cs typeface="Arial" charset="0"/>
              </a:rPr>
              <a:t>INTERVENIR</a:t>
            </a:r>
          </a:p>
        </p:txBody>
      </p:sp>
      <p:sp>
        <p:nvSpPr>
          <p:cNvPr id="9222" name="Text Box 2"/>
          <p:cNvSpPr txBox="1">
            <a:spLocks noChangeArrowheads="1"/>
          </p:cNvSpPr>
          <p:nvPr/>
        </p:nvSpPr>
        <p:spPr bwMode="auto">
          <a:xfrm>
            <a:off x="159022" y="1522959"/>
            <a:ext cx="1778400" cy="295989"/>
          </a:xfrm>
          <a:prstGeom prst="rect">
            <a:avLst/>
          </a:prstGeom>
          <a:solidFill>
            <a:schemeClr val="accent1"/>
          </a:solidFill>
          <a:ln>
            <a:noFill/>
          </a:ln>
          <a:effectLst>
            <a:outerShdw blurRad="50800" dist="38100" dir="2700000" algn="tl" rotWithShape="0">
              <a:prstClr val="black">
                <a:alpha val="40000"/>
              </a:prstClr>
            </a:outerShdw>
          </a:effectLst>
        </p:spPr>
        <p:txBody>
          <a:bodyPr wrap="square" lIns="76698" tIns="39883" rIns="76698" bIns="39883">
            <a:spAutoFit/>
          </a:bodyPr>
          <a:lstStyle>
            <a:lvl1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2" charset="0"/>
              </a:defRPr>
            </a:lvl1pPr>
            <a:lvl2pPr marL="742950" indent="-28575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2"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2"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9pPr>
          </a:lstStyle>
          <a:p>
            <a:pPr algn="ctr" eaLnBrk="1" fontAlgn="base" hangingPunct="1">
              <a:spcBef>
                <a:spcPts val="959"/>
              </a:spcBef>
              <a:spcAft>
                <a:spcPct val="0"/>
              </a:spcAft>
              <a:buNone/>
              <a:defRPr/>
            </a:pPr>
            <a:r>
              <a:rPr lang="fr-FR" altLang="fr-FR" sz="1400" dirty="0">
                <a:solidFill>
                  <a:prstClr val="white"/>
                </a:solidFill>
                <a:ea typeface="SimSun" charset="-122"/>
                <a:cs typeface="Arial" charset="0"/>
              </a:rPr>
              <a:t>DISSUADER</a:t>
            </a:r>
          </a:p>
        </p:txBody>
      </p:sp>
      <p:pic>
        <p:nvPicPr>
          <p:cNvPr id="10245" name="Picture 11" descr="d:\utilisateurs\c.bellis\Desktop\09HYR130i02FLOTTILLE31F.jpg"/>
          <p:cNvPicPr>
            <a:picLocks noChangeAspect="1" noChangeArrowheads="1"/>
          </p:cNvPicPr>
          <p:nvPr/>
        </p:nvPicPr>
        <p:blipFill>
          <a:blip r:embed="rId3">
            <a:extLst>
              <a:ext uri="{28A0092B-C50C-407E-A947-70E740481C1C}">
                <a14:useLocalDpi xmlns:a14="http://schemas.microsoft.com/office/drawing/2010/main" val="0"/>
              </a:ext>
            </a:extLst>
          </a:blip>
          <a:srcRect t="21716"/>
          <a:stretch>
            <a:fillRect/>
          </a:stretch>
        </p:blipFill>
        <p:spPr bwMode="auto">
          <a:xfrm>
            <a:off x="5612104" y="1901370"/>
            <a:ext cx="2481823" cy="1455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7807" y="1901370"/>
            <a:ext cx="1971491" cy="1168508"/>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24" name="Text Box 4"/>
          <p:cNvSpPr txBox="1">
            <a:spLocks noChangeArrowheads="1"/>
          </p:cNvSpPr>
          <p:nvPr/>
        </p:nvSpPr>
        <p:spPr bwMode="auto">
          <a:xfrm>
            <a:off x="5612815" y="1522959"/>
            <a:ext cx="2480400" cy="295989"/>
          </a:xfrm>
          <a:prstGeom prst="rect">
            <a:avLst/>
          </a:prstGeom>
          <a:solidFill>
            <a:schemeClr val="accent1"/>
          </a:solidFill>
          <a:ln>
            <a:noFill/>
          </a:ln>
          <a:effectLst>
            <a:outerShdw blurRad="50800" dist="38100" dir="2700000" algn="tl" rotWithShape="0">
              <a:prstClr val="black">
                <a:alpha val="40000"/>
              </a:prstClr>
            </a:outerShdw>
          </a:effectLst>
        </p:spPr>
        <p:txBody>
          <a:bodyPr wrap="square" lIns="76698" tIns="39883" rIns="76698" bIns="39883">
            <a:spAutoFit/>
          </a:bodyPr>
          <a:lstStyle>
            <a:defPPr>
              <a:defRPr lang="fr-FR"/>
            </a:defPPr>
            <a:lvl1pPr eaLnBrk="1" hangingPunct="1">
              <a:spcBef>
                <a:spcPts val="1125"/>
              </a:spcBef>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b="1">
                <a:solidFill>
                  <a:schemeClr val="bg1"/>
                </a:solidFill>
                <a:effectLst>
                  <a:outerShdw blurRad="50800" dist="38100" dir="2700000" algn="tl" rotWithShape="0">
                    <a:prstClr val="black">
                      <a:alpha val="40000"/>
                    </a:prstClr>
                  </a:outerShdw>
                </a:effectLst>
                <a:ea typeface="SimSun" charset="-122"/>
              </a:defRPr>
            </a:lvl1pPr>
            <a:lvl2pPr marL="742950" indent="-28575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lvl9pPr>
          </a:lstStyle>
          <a:p>
            <a:pPr algn="ctr" fontAlgn="base">
              <a:spcBef>
                <a:spcPts val="959"/>
              </a:spcBef>
              <a:spcAft>
                <a:spcPct val="0"/>
              </a:spcAft>
              <a:defRPr/>
            </a:pPr>
            <a:r>
              <a:rPr lang="fr-FR" altLang="fr-FR" sz="1400" dirty="0" smtClean="0">
                <a:solidFill>
                  <a:prstClr val="white"/>
                </a:solidFill>
                <a:latin typeface="Calibri" pitchFamily="32" charset="0"/>
                <a:cs typeface="Arial" charset="0"/>
              </a:rPr>
              <a:t>PROTÉGER</a:t>
            </a:r>
            <a:endParaRPr lang="fr-FR" altLang="fr-FR" sz="1400" dirty="0">
              <a:solidFill>
                <a:prstClr val="white"/>
              </a:solidFill>
              <a:latin typeface="Calibri" pitchFamily="32" charset="0"/>
              <a:cs typeface="Arial" charset="0"/>
            </a:endParaRPr>
          </a:p>
        </p:txBody>
      </p:sp>
      <p:pic>
        <p:nvPicPr>
          <p:cNvPr id="10248"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l="10869" r="10159"/>
          <a:stretch>
            <a:fillRect/>
          </a:stretch>
        </p:blipFill>
        <p:spPr bwMode="auto">
          <a:xfrm>
            <a:off x="158292" y="1901370"/>
            <a:ext cx="1779861" cy="2519859"/>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 name="Text Box 4"/>
          <p:cNvSpPr txBox="1">
            <a:spLocks noChangeArrowheads="1"/>
          </p:cNvSpPr>
          <p:nvPr/>
        </p:nvSpPr>
        <p:spPr bwMode="auto">
          <a:xfrm>
            <a:off x="158292" y="4509120"/>
            <a:ext cx="1779861" cy="1157763"/>
          </a:xfrm>
          <a:prstGeom prst="rect">
            <a:avLst/>
          </a:prstGeom>
          <a:solidFill>
            <a:schemeClr val="accent1">
              <a:alpha val="90000"/>
            </a:schemeClr>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76698" tIns="39883" rIns="76698" bIns="3988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alibri" pitchFamily="32" charset="0"/>
                <a:ea typeface="SimSun" charset="-122"/>
              </a:defRPr>
            </a:lvl9pPr>
          </a:lstStyle>
          <a:p>
            <a:pPr>
              <a:defRPr/>
            </a:pPr>
            <a:r>
              <a:rPr lang="fr-FR" altLang="fr-FR" sz="1400" dirty="0" smtClean="0">
                <a:latin typeface="+mn-lt"/>
                <a:cs typeface="Times New Roman" panose="02020603050405020304" pitchFamily="18" charset="0"/>
              </a:rPr>
              <a:t>Faire </a:t>
            </a:r>
            <a:r>
              <a:rPr lang="fr-FR" altLang="fr-FR" sz="1400" dirty="0">
                <a:latin typeface="+mn-lt"/>
                <a:cs typeface="Times New Roman" panose="02020603050405020304" pitchFamily="18" charset="0"/>
              </a:rPr>
              <a:t>craindre une riposte absolue à quiconque attenterait aux intérêts vitaux de la France.</a:t>
            </a:r>
          </a:p>
        </p:txBody>
      </p:sp>
      <p:sp>
        <p:nvSpPr>
          <p:cNvPr id="29" name="Rectangle 28"/>
          <p:cNvSpPr/>
          <p:nvPr/>
        </p:nvSpPr>
        <p:spPr>
          <a:xfrm>
            <a:off x="8100392" y="5589240"/>
            <a:ext cx="1043608" cy="1268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27" name="Connecteur droit 26"/>
          <p:cNvCxnSpPr/>
          <p:nvPr/>
        </p:nvCxnSpPr>
        <p:spPr>
          <a:xfrm>
            <a:off x="7668344" y="3356992"/>
            <a:ext cx="0" cy="214883"/>
          </a:xfrm>
          <a:prstGeom prst="line">
            <a:avLst/>
          </a:prstGeom>
        </p:spPr>
        <p:style>
          <a:lnRef idx="2">
            <a:schemeClr val="accent1"/>
          </a:lnRef>
          <a:fillRef idx="0">
            <a:schemeClr val="accent1"/>
          </a:fillRef>
          <a:effectRef idx="1">
            <a:schemeClr val="accent1"/>
          </a:effectRef>
          <a:fontRef idx="minor">
            <a:schemeClr val="tx1"/>
          </a:fontRef>
        </p:style>
      </p:cxnSp>
      <p:cxnSp>
        <p:nvCxnSpPr>
          <p:cNvPr id="3" name="Connecteur droit 2"/>
          <p:cNvCxnSpPr/>
          <p:nvPr/>
        </p:nvCxnSpPr>
        <p:spPr>
          <a:xfrm>
            <a:off x="6012160" y="3356992"/>
            <a:ext cx="0" cy="214883"/>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 Box 6"/>
          <p:cNvSpPr txBox="1">
            <a:spLocks noChangeArrowheads="1"/>
          </p:cNvSpPr>
          <p:nvPr/>
        </p:nvSpPr>
        <p:spPr bwMode="auto">
          <a:xfrm>
            <a:off x="6609594" y="3537919"/>
            <a:ext cx="2415600" cy="542210"/>
          </a:xfrm>
          <a:prstGeom prst="rect">
            <a:avLst/>
          </a:prstGeom>
          <a:solidFill>
            <a:schemeClr val="accent1"/>
          </a:solidFill>
          <a:ln>
            <a:noFill/>
          </a:ln>
          <a:effectLst/>
        </p:spPr>
        <p:txBody>
          <a:bodyPr wrap="square" lIns="76698" tIns="39883" rIns="76698" bIns="39883">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itchFamily="34" charset="0"/>
                <a:ea typeface="SimSun" pitchFamily="2" charset="-122"/>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itchFamily="34" charset="0"/>
                <a:ea typeface="SimSun" pitchFamily="2" charset="-122"/>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itchFamily="34" charset="0"/>
                <a:ea typeface="SimSun" pitchFamily="2" charset="-122"/>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9pPr>
          </a:lstStyle>
          <a:p>
            <a:pPr algn="ctr" eaLnBrk="1" hangingPunct="1">
              <a:spcBef>
                <a:spcPct val="0"/>
              </a:spcBef>
              <a:defRPr/>
            </a:pPr>
            <a:r>
              <a:rPr lang="fr-FR" altLang="fr-FR" sz="1500" dirty="0">
                <a:solidFill>
                  <a:srgbClr val="FFFFFF"/>
                </a:solidFill>
                <a:effectLst>
                  <a:outerShdw blurRad="38100" dist="38100" dir="2700000" algn="tl">
                    <a:srgbClr val="000000">
                      <a:alpha val="43137"/>
                    </a:srgbClr>
                  </a:outerShdw>
                </a:effectLst>
                <a:latin typeface="+mn-lt"/>
                <a:cs typeface="Times New Roman" panose="02020603050405020304" pitchFamily="18" charset="0"/>
              </a:rPr>
              <a:t>Défense maritime du territoire</a:t>
            </a:r>
          </a:p>
        </p:txBody>
      </p:sp>
      <p:grpSp>
        <p:nvGrpSpPr>
          <p:cNvPr id="5" name="Groupe 4"/>
          <p:cNvGrpSpPr/>
          <p:nvPr/>
        </p:nvGrpSpPr>
        <p:grpSpPr>
          <a:xfrm>
            <a:off x="4211960" y="3888316"/>
            <a:ext cx="2314926" cy="2734150"/>
            <a:chOff x="4211960" y="3856786"/>
            <a:chExt cx="2314926" cy="2734150"/>
          </a:xfrm>
          <a:effectLst>
            <a:outerShdw blurRad="292100" dist="38100" dir="2700000" algn="tl" rotWithShape="0">
              <a:prstClr val="black">
                <a:alpha val="65000"/>
              </a:prstClr>
            </a:outerShdw>
          </a:effectLst>
        </p:grpSpPr>
        <p:pic>
          <p:nvPicPr>
            <p:cNvPr id="23" name="Imag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61" y="5056378"/>
              <a:ext cx="1029882" cy="153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
            <p:cNvPicPr>
              <a:picLocks noChangeAspect="1"/>
            </p:cNvPicPr>
            <p:nvPr/>
          </p:nvPicPr>
          <p:blipFill>
            <a:blip r:embed="rId7" cstate="print">
              <a:extLst>
                <a:ext uri="{28A0092B-C50C-407E-A947-70E740481C1C}">
                  <a14:useLocalDpi xmlns:a14="http://schemas.microsoft.com/office/drawing/2010/main" val="0"/>
                </a:ext>
              </a:extLst>
            </a:blip>
            <a:srcRect l="20232" r="20811"/>
            <a:stretch>
              <a:fillRect/>
            </a:stretch>
          </p:blipFill>
          <p:spPr bwMode="auto">
            <a:xfrm>
              <a:off x="5218320" y="5128375"/>
              <a:ext cx="1308566" cy="146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14"/>
            <p:cNvPicPr>
              <a:picLocks noChangeAspect="1"/>
            </p:cNvPicPr>
            <p:nvPr/>
          </p:nvPicPr>
          <p:blipFill rotWithShape="1">
            <a:blip r:embed="rId8" cstate="print">
              <a:extLst>
                <a:ext uri="{28A0092B-C50C-407E-A947-70E740481C1C}">
                  <a14:useLocalDpi xmlns:a14="http://schemas.microsoft.com/office/drawing/2010/main" val="0"/>
                </a:ext>
              </a:extLst>
            </a:blip>
            <a:srcRect b="8302"/>
            <a:stretch/>
          </p:blipFill>
          <p:spPr bwMode="auto">
            <a:xfrm>
              <a:off x="4211960" y="3856786"/>
              <a:ext cx="2314922" cy="141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itre 1"/>
          <p:cNvSpPr txBox="1">
            <a:spLocks/>
          </p:cNvSpPr>
          <p:nvPr/>
        </p:nvSpPr>
        <p:spPr>
          <a:xfrm>
            <a:off x="180000" y="360000"/>
            <a:ext cx="8403979" cy="792000"/>
          </a:xfrm>
          <a:prstGeom prst="rect">
            <a:avLst/>
          </a:prstGeom>
        </p:spPr>
        <p:txBody>
          <a:bodyPr>
            <a:spAutoFit/>
          </a:bodyPr>
          <a:lstStyle>
            <a:lvl1pPr algn="ctr" rtl="0" eaLnBrk="0" fontAlgn="base" hangingPunct="0">
              <a:spcBef>
                <a:spcPct val="0"/>
              </a:spcBef>
              <a:spcAft>
                <a:spcPct val="0"/>
              </a:spcAft>
              <a:defRPr sz="3700" kern="1200">
                <a:solidFill>
                  <a:schemeClr val="tx1"/>
                </a:solidFill>
                <a:latin typeface="+mj-lt"/>
                <a:ea typeface="+mj-ea"/>
                <a:cs typeface="+mj-cs"/>
              </a:defRPr>
            </a:lvl1pPr>
            <a:lvl2pPr algn="ctr" rtl="0" eaLnBrk="0" fontAlgn="base" hangingPunct="0">
              <a:spcBef>
                <a:spcPct val="0"/>
              </a:spcBef>
              <a:spcAft>
                <a:spcPct val="0"/>
              </a:spcAft>
              <a:defRPr sz="3700">
                <a:solidFill>
                  <a:schemeClr val="tx1"/>
                </a:solidFill>
                <a:latin typeface="Calibri" pitchFamily="32" charset="0"/>
              </a:defRPr>
            </a:lvl2pPr>
            <a:lvl3pPr algn="ctr" rtl="0" eaLnBrk="0" fontAlgn="base" hangingPunct="0">
              <a:spcBef>
                <a:spcPct val="0"/>
              </a:spcBef>
              <a:spcAft>
                <a:spcPct val="0"/>
              </a:spcAft>
              <a:defRPr sz="3700">
                <a:solidFill>
                  <a:schemeClr val="tx1"/>
                </a:solidFill>
                <a:latin typeface="Calibri" pitchFamily="32" charset="0"/>
              </a:defRPr>
            </a:lvl3pPr>
            <a:lvl4pPr algn="ctr" rtl="0" eaLnBrk="0" fontAlgn="base" hangingPunct="0">
              <a:spcBef>
                <a:spcPct val="0"/>
              </a:spcBef>
              <a:spcAft>
                <a:spcPct val="0"/>
              </a:spcAft>
              <a:defRPr sz="3700">
                <a:solidFill>
                  <a:schemeClr val="tx1"/>
                </a:solidFill>
                <a:latin typeface="Calibri" pitchFamily="32" charset="0"/>
              </a:defRPr>
            </a:lvl4pPr>
            <a:lvl5pPr algn="ctr" rtl="0" eaLnBrk="0" fontAlgn="base" hangingPunct="0">
              <a:spcBef>
                <a:spcPct val="0"/>
              </a:spcBef>
              <a:spcAft>
                <a:spcPct val="0"/>
              </a:spcAft>
              <a:defRPr sz="3700">
                <a:solidFill>
                  <a:schemeClr val="tx1"/>
                </a:solidFill>
                <a:latin typeface="Calibri" pitchFamily="32" charset="0"/>
              </a:defRPr>
            </a:lvl5pPr>
            <a:lvl6pPr marL="389626" algn="ctr" rtl="0" fontAlgn="base">
              <a:spcBef>
                <a:spcPct val="0"/>
              </a:spcBef>
              <a:spcAft>
                <a:spcPct val="0"/>
              </a:spcAft>
              <a:defRPr sz="3700">
                <a:solidFill>
                  <a:schemeClr val="tx1"/>
                </a:solidFill>
                <a:latin typeface="Calibri" pitchFamily="32" charset="0"/>
              </a:defRPr>
            </a:lvl6pPr>
            <a:lvl7pPr marL="779252" algn="ctr" rtl="0" fontAlgn="base">
              <a:spcBef>
                <a:spcPct val="0"/>
              </a:spcBef>
              <a:spcAft>
                <a:spcPct val="0"/>
              </a:spcAft>
              <a:defRPr sz="3700">
                <a:solidFill>
                  <a:schemeClr val="tx1"/>
                </a:solidFill>
                <a:latin typeface="Calibri" pitchFamily="32" charset="0"/>
              </a:defRPr>
            </a:lvl7pPr>
            <a:lvl8pPr marL="1168878" algn="ctr" rtl="0" fontAlgn="base">
              <a:spcBef>
                <a:spcPct val="0"/>
              </a:spcBef>
              <a:spcAft>
                <a:spcPct val="0"/>
              </a:spcAft>
              <a:defRPr sz="3700">
                <a:solidFill>
                  <a:schemeClr val="tx1"/>
                </a:solidFill>
                <a:latin typeface="Calibri" pitchFamily="32" charset="0"/>
              </a:defRPr>
            </a:lvl8pPr>
            <a:lvl9pPr marL="1558503" algn="ctr" rtl="0" fontAlgn="base">
              <a:spcBef>
                <a:spcPct val="0"/>
              </a:spcBef>
              <a:spcAft>
                <a:spcPct val="0"/>
              </a:spcAft>
              <a:defRPr sz="3700">
                <a:solidFill>
                  <a:schemeClr val="tx1"/>
                </a:solidFill>
                <a:latin typeface="Calibri" pitchFamily="32" charset="0"/>
              </a:defRPr>
            </a:lvl9pPr>
          </a:lstStyle>
          <a:p>
            <a:pPr algn="l" defTabSz="914400"/>
            <a:r>
              <a:rPr lang="fr-FR" sz="2400" b="1" dirty="0" smtClean="0">
                <a:solidFill>
                  <a:schemeClr val="bg1"/>
                </a:solidFill>
                <a:cs typeface="Arial" panose="020B0604020202020204" pitchFamily="34" charset="0"/>
              </a:rPr>
              <a:t>La Marine nationale </a:t>
            </a:r>
          </a:p>
          <a:p>
            <a:pPr algn="l" defTabSz="914400"/>
            <a:r>
              <a:rPr lang="fr-FR" sz="2400" b="1" dirty="0" smtClean="0">
                <a:solidFill>
                  <a:schemeClr val="bg1"/>
                </a:solidFill>
                <a:cs typeface="Arial" panose="020B0604020202020204" pitchFamily="34" charset="0"/>
              </a:rPr>
              <a:t>engagée en permanence</a:t>
            </a:r>
            <a:endParaRPr lang="fr-FR" sz="2400" b="1" dirty="0">
              <a:solidFill>
                <a:schemeClr val="bg1"/>
              </a:solidFill>
              <a:cs typeface="Arial" panose="020B0604020202020204" pitchFamily="34" charset="0"/>
            </a:endParaRPr>
          </a:p>
        </p:txBody>
      </p:sp>
      <p:grpSp>
        <p:nvGrpSpPr>
          <p:cNvPr id="8" name="Groupe 7"/>
          <p:cNvGrpSpPr/>
          <p:nvPr/>
        </p:nvGrpSpPr>
        <p:grpSpPr>
          <a:xfrm>
            <a:off x="6609244" y="4127607"/>
            <a:ext cx="2416301" cy="2548942"/>
            <a:chOff x="6587714" y="4106587"/>
            <a:chExt cx="2416301" cy="2548942"/>
          </a:xfrm>
          <a:effectLst>
            <a:outerShdw blurRad="292100" dist="38100" dir="2700000" algn="tl" rotWithShape="0">
              <a:prstClr val="black">
                <a:alpha val="65000"/>
              </a:prstClr>
            </a:outerShdw>
          </a:effectLst>
        </p:grpSpPr>
        <p:pic>
          <p:nvPicPr>
            <p:cNvPr id="18" name="Image 4"/>
            <p:cNvPicPr>
              <a:picLocks noChangeAspect="1"/>
            </p:cNvPicPr>
            <p:nvPr/>
          </p:nvPicPr>
          <p:blipFill>
            <a:blip r:embed="rId9" cstate="print">
              <a:extLst>
                <a:ext uri="{28A0092B-C50C-407E-A947-70E740481C1C}">
                  <a14:useLocalDpi xmlns:a14="http://schemas.microsoft.com/office/drawing/2010/main" val="0"/>
                </a:ext>
              </a:extLst>
            </a:blip>
            <a:srcRect l="531" t="8598"/>
            <a:stretch>
              <a:fillRect/>
            </a:stretch>
          </p:blipFill>
          <p:spPr bwMode="auto">
            <a:xfrm>
              <a:off x="6587718" y="5177384"/>
              <a:ext cx="2416297" cy="1478145"/>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1303" y="4106587"/>
              <a:ext cx="1692711" cy="112680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7714" y="4106587"/>
              <a:ext cx="877106" cy="1317141"/>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Box 6"/>
          <p:cNvSpPr txBox="1">
            <a:spLocks noChangeArrowheads="1"/>
          </p:cNvSpPr>
          <p:nvPr/>
        </p:nvSpPr>
        <p:spPr bwMode="auto">
          <a:xfrm>
            <a:off x="4211960" y="3537919"/>
            <a:ext cx="2314922" cy="311377"/>
          </a:xfrm>
          <a:prstGeom prst="rect">
            <a:avLst/>
          </a:prstGeom>
          <a:solidFill>
            <a:schemeClr val="accent1"/>
          </a:solidFill>
          <a:ln>
            <a:noFill/>
          </a:ln>
          <a:effectLst/>
        </p:spPr>
        <p:txBody>
          <a:bodyPr wrap="square" lIns="76698" tIns="39883" rIns="76698" bIns="39883">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itchFamily="34" charset="0"/>
                <a:ea typeface="SimSun" pitchFamily="2" charset="-122"/>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itchFamily="34" charset="0"/>
                <a:ea typeface="SimSun" pitchFamily="2" charset="-122"/>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itchFamily="34" charset="0"/>
                <a:ea typeface="SimSun" pitchFamily="2" charset="-122"/>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ea typeface="SimSun" pitchFamily="2" charset="-122"/>
              </a:defRPr>
            </a:lvl9pPr>
          </a:lstStyle>
          <a:p>
            <a:pPr algn="ctr" eaLnBrk="1" hangingPunct="1">
              <a:spcBef>
                <a:spcPct val="0"/>
              </a:spcBef>
              <a:defRPr/>
            </a:pPr>
            <a:r>
              <a:rPr lang="fr-FR" altLang="fr-FR" sz="1500" dirty="0">
                <a:solidFill>
                  <a:srgbClr val="FFFFFF"/>
                </a:solidFill>
                <a:effectLst>
                  <a:outerShdw blurRad="38100" dist="38100" dir="2700000" algn="tl">
                    <a:srgbClr val="000000">
                      <a:alpha val="43137"/>
                    </a:srgbClr>
                  </a:outerShdw>
                </a:effectLst>
                <a:latin typeface="+mn-lt"/>
                <a:cs typeface="Times New Roman" panose="02020603050405020304" pitchFamily="18" charset="0"/>
              </a:rPr>
              <a:t>Action de </a:t>
            </a:r>
            <a:r>
              <a:rPr lang="fr-FR" altLang="fr-FR" sz="1500" dirty="0" smtClean="0">
                <a:solidFill>
                  <a:srgbClr val="FFFFFF"/>
                </a:solidFill>
                <a:effectLst>
                  <a:outerShdw blurRad="38100" dist="38100" dir="2700000" algn="tl">
                    <a:srgbClr val="000000">
                      <a:alpha val="43137"/>
                    </a:srgbClr>
                  </a:outerShdw>
                </a:effectLst>
                <a:latin typeface="+mn-lt"/>
                <a:cs typeface="Times New Roman" panose="02020603050405020304" pitchFamily="18" charset="0"/>
              </a:rPr>
              <a:t>l’État en </a:t>
            </a:r>
            <a:r>
              <a:rPr lang="fr-FR" altLang="fr-FR" sz="1500" dirty="0">
                <a:solidFill>
                  <a:srgbClr val="FFFFFF"/>
                </a:solidFill>
                <a:effectLst>
                  <a:outerShdw blurRad="38100" dist="38100" dir="2700000" algn="tl">
                    <a:srgbClr val="000000">
                      <a:alpha val="43137"/>
                    </a:srgbClr>
                  </a:outerShdw>
                </a:effectLst>
                <a:latin typeface="+mn-lt"/>
                <a:cs typeface="Times New Roman" panose="02020603050405020304" pitchFamily="18" charset="0"/>
              </a:rPr>
              <a:t>mer</a:t>
            </a:r>
          </a:p>
        </p:txBody>
      </p:sp>
      <p:sp>
        <p:nvSpPr>
          <p:cNvPr id="28" name="ZoneTexte 27"/>
          <p:cNvSpPr txBox="1"/>
          <p:nvPr/>
        </p:nvSpPr>
        <p:spPr>
          <a:xfrm>
            <a:off x="107504" y="6584071"/>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a:t>
            </a:r>
            <a:r>
              <a:rPr lang="fr-FR" sz="900" i="1" dirty="0" smtClean="0">
                <a:solidFill>
                  <a:schemeClr val="accent1">
                    <a:lumMod val="50000"/>
                  </a:schemeClr>
                </a:solidFill>
              </a:rPr>
              <a:t>Sirpa Marine</a:t>
            </a:r>
            <a:endParaRPr lang="fr-FR" sz="900" i="1" dirty="0">
              <a:solidFill>
                <a:schemeClr val="accent1">
                  <a:lumMod val="50000"/>
                </a:schemeClr>
              </a:solidFill>
            </a:endParaRPr>
          </a:p>
        </p:txBody>
      </p:sp>
      <p:sp>
        <p:nvSpPr>
          <p:cNvPr id="15" name="Espace réservé du contenu 5"/>
          <p:cNvSpPr txBox="1">
            <a:spLocks/>
          </p:cNvSpPr>
          <p:nvPr/>
        </p:nvSpPr>
        <p:spPr>
          <a:xfrm>
            <a:off x="2195736" y="3880826"/>
            <a:ext cx="1974665" cy="2741640"/>
          </a:xfrm>
          <a:prstGeom prst="rect">
            <a:avLst/>
          </a:prstGeom>
          <a:solidFill>
            <a:schemeClr val="accent1">
              <a:lumMod val="20000"/>
              <a:lumOff val="80000"/>
            </a:schemeClr>
          </a:solidFill>
        </p:spPr>
        <p:txBody>
          <a:bodyPr lIns="77925" tIns="38963" rIns="77925" bIns="38963" anchor="ct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defRPr/>
            </a:pPr>
            <a:r>
              <a:rPr lang="fr-FR" altLang="fr-FR" sz="1400" dirty="0" smtClean="0">
                <a:solidFill>
                  <a:schemeClr val="accent1">
                    <a:lumMod val="75000"/>
                  </a:schemeClr>
                </a:solidFill>
                <a:latin typeface="+mj-lt"/>
                <a:cs typeface="Times New Roman" panose="02020603050405020304" pitchFamily="18" charset="0"/>
              </a:rPr>
              <a:t>Lutte </a:t>
            </a:r>
            <a:r>
              <a:rPr lang="fr-FR" altLang="fr-FR" sz="1400" dirty="0">
                <a:solidFill>
                  <a:schemeClr val="accent1">
                    <a:lumMod val="75000"/>
                  </a:schemeClr>
                </a:solidFill>
                <a:latin typeface="+mj-lt"/>
                <a:cs typeface="Times New Roman" panose="02020603050405020304" pitchFamily="18" charset="0"/>
              </a:rPr>
              <a:t>contre les trafics de drogues</a:t>
            </a:r>
          </a:p>
          <a:p>
            <a:pPr marL="0" indent="0" algn="ctr">
              <a:spcBef>
                <a:spcPct val="0"/>
              </a:spcBef>
              <a:buNone/>
              <a:defRPr/>
            </a:pPr>
            <a:r>
              <a:rPr lang="fr-FR" altLang="fr-FR" sz="1400" dirty="0">
                <a:solidFill>
                  <a:schemeClr val="accent1">
                    <a:lumMod val="75000"/>
                  </a:schemeClr>
                </a:solidFill>
                <a:latin typeface="+mj-lt"/>
                <a:cs typeface="Times New Roman" panose="02020603050405020304" pitchFamily="18" charset="0"/>
              </a:rPr>
              <a:t>Sauvetage des vies humaines</a:t>
            </a:r>
          </a:p>
          <a:p>
            <a:pPr marL="0" indent="0" algn="ctr">
              <a:spcBef>
                <a:spcPct val="0"/>
              </a:spcBef>
              <a:buNone/>
              <a:defRPr/>
            </a:pPr>
            <a:r>
              <a:rPr lang="fr-FR" altLang="fr-FR" sz="1400" dirty="0">
                <a:solidFill>
                  <a:schemeClr val="accent1">
                    <a:lumMod val="75000"/>
                  </a:schemeClr>
                </a:solidFill>
                <a:latin typeface="+mj-lt"/>
                <a:cs typeface="Times New Roman" panose="02020603050405020304" pitchFamily="18" charset="0"/>
              </a:rPr>
              <a:t>Police des pêches</a:t>
            </a:r>
          </a:p>
          <a:p>
            <a:pPr marL="0" indent="0" algn="ctr">
              <a:spcBef>
                <a:spcPct val="0"/>
              </a:spcBef>
              <a:buNone/>
              <a:defRPr/>
            </a:pPr>
            <a:r>
              <a:rPr lang="fr-FR" altLang="fr-FR" sz="1400" dirty="0">
                <a:solidFill>
                  <a:schemeClr val="accent1">
                    <a:lumMod val="75000"/>
                  </a:schemeClr>
                </a:solidFill>
                <a:latin typeface="+mj-lt"/>
                <a:cs typeface="Times New Roman" panose="02020603050405020304" pitchFamily="18" charset="0"/>
              </a:rPr>
              <a:t>Lutte contre le terrorisme</a:t>
            </a:r>
          </a:p>
          <a:p>
            <a:pPr marL="0" indent="0" algn="ctr">
              <a:spcBef>
                <a:spcPct val="0"/>
              </a:spcBef>
              <a:buNone/>
              <a:defRPr/>
            </a:pPr>
            <a:r>
              <a:rPr lang="fr-FR" altLang="fr-FR" sz="1400" dirty="0">
                <a:solidFill>
                  <a:schemeClr val="accent1">
                    <a:lumMod val="75000"/>
                  </a:schemeClr>
                </a:solidFill>
                <a:latin typeface="+mj-lt"/>
                <a:cs typeface="Times New Roman" panose="02020603050405020304" pitchFamily="18" charset="0"/>
              </a:rPr>
              <a:t>Lutte contre les passeurs de migrants</a:t>
            </a:r>
          </a:p>
          <a:p>
            <a:pPr marL="0" indent="0" algn="ctr">
              <a:spcBef>
                <a:spcPct val="0"/>
              </a:spcBef>
              <a:buNone/>
              <a:defRPr/>
            </a:pPr>
            <a:r>
              <a:rPr lang="fr-FR" altLang="fr-FR" sz="1400" dirty="0">
                <a:solidFill>
                  <a:schemeClr val="accent1">
                    <a:lumMod val="75000"/>
                  </a:schemeClr>
                </a:solidFill>
                <a:latin typeface="+mj-lt"/>
                <a:cs typeface="Times New Roman" panose="02020603050405020304" pitchFamily="18" charset="0"/>
              </a:rPr>
              <a:t>Evacuation de </a:t>
            </a:r>
            <a:r>
              <a:rPr lang="fr-FR" altLang="fr-FR" sz="1400" dirty="0" smtClean="0">
                <a:solidFill>
                  <a:schemeClr val="accent1">
                    <a:lumMod val="75000"/>
                  </a:schemeClr>
                </a:solidFill>
                <a:latin typeface="+mj-lt"/>
                <a:cs typeface="Times New Roman" panose="02020603050405020304" pitchFamily="18" charset="0"/>
              </a:rPr>
              <a:t>ressortissants</a:t>
            </a:r>
            <a:endParaRPr lang="fr-FR" altLang="fr-FR" sz="1400" dirty="0">
              <a:solidFill>
                <a:schemeClr val="accent1">
                  <a:lumMod val="75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20648766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982" y="1573865"/>
            <a:ext cx="5900933" cy="4807463"/>
            <a:chOff x="-180528" y="1573865"/>
            <a:chExt cx="5900933" cy="4807463"/>
          </a:xfrm>
        </p:grpSpPr>
        <p:pic>
          <p:nvPicPr>
            <p:cNvPr id="24581" name="Image 2"/>
            <p:cNvPicPr>
              <a:picLocks noChangeAspect="1"/>
            </p:cNvPicPr>
            <p:nvPr/>
          </p:nvPicPr>
          <p:blipFill>
            <a:blip r:embed="rId3" cstate="print">
              <a:extLst>
                <a:ext uri="{28A0092B-C50C-407E-A947-70E740481C1C}">
                  <a14:useLocalDpi xmlns:a14="http://schemas.microsoft.com/office/drawing/2010/main" val="0"/>
                </a:ext>
              </a:extLst>
            </a:blip>
            <a:srcRect r="5951"/>
            <a:stretch>
              <a:fillRect/>
            </a:stretch>
          </p:blipFill>
          <p:spPr bwMode="auto">
            <a:xfrm>
              <a:off x="-180528" y="3011997"/>
              <a:ext cx="2915016" cy="156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4"/>
            <p:cNvPicPr>
              <a:picLocks noChangeAspect="1"/>
            </p:cNvPicPr>
            <p:nvPr/>
          </p:nvPicPr>
          <p:blipFill>
            <a:blip r:embed="rId4" cstate="print">
              <a:extLst>
                <a:ext uri="{28A0092B-C50C-407E-A947-70E740481C1C}">
                  <a14:useLocalDpi xmlns:a14="http://schemas.microsoft.com/office/drawing/2010/main" val="0"/>
                </a:ext>
              </a:extLst>
            </a:blip>
            <a:srcRect b="5988"/>
            <a:stretch>
              <a:fillRect/>
            </a:stretch>
          </p:blipFill>
          <p:spPr bwMode="auto">
            <a:xfrm>
              <a:off x="-180527" y="4580229"/>
              <a:ext cx="2915016" cy="180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contenu 5"/>
            <p:cNvSpPr txBox="1">
              <a:spLocks/>
            </p:cNvSpPr>
            <p:nvPr/>
          </p:nvSpPr>
          <p:spPr>
            <a:xfrm>
              <a:off x="-180528" y="1573867"/>
              <a:ext cx="2915016" cy="1438127"/>
            </a:xfrm>
            <a:prstGeom prst="rect">
              <a:avLst/>
            </a:prstGeom>
            <a:solidFill>
              <a:schemeClr val="accent1"/>
            </a:solidFill>
          </p:spPr>
          <p:txBody>
            <a:bodyPr lIns="77925" tIns="38963" rIns="77925" bIns="38963" anchor="ct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defRPr/>
              </a:pPr>
              <a:r>
                <a:rPr lang="fr-FR" altLang="fr-FR" sz="1800" b="1" dirty="0">
                  <a:solidFill>
                    <a:schemeClr val="bg1"/>
                  </a:solidFill>
                  <a:cs typeface="Times New Roman" pitchFamily="18" charset="0"/>
                </a:rPr>
                <a:t> 5 forces </a:t>
              </a:r>
              <a:r>
                <a:rPr lang="fr-FR" altLang="fr-FR" sz="1400" b="1" dirty="0">
                  <a:solidFill>
                    <a:schemeClr val="bg1"/>
                  </a:solidFill>
                  <a:cs typeface="Times New Roman" pitchFamily="18" charset="0"/>
                </a:rPr>
                <a:t>: </a:t>
              </a:r>
            </a:p>
            <a:p>
              <a:pPr marL="0" indent="0" algn="ctr">
                <a:spcBef>
                  <a:spcPct val="0"/>
                </a:spcBef>
                <a:buNone/>
                <a:defRPr/>
              </a:pPr>
              <a:r>
                <a:rPr lang="fr-FR" altLang="fr-FR" sz="1200" dirty="0">
                  <a:solidFill>
                    <a:schemeClr val="bg1"/>
                  </a:solidFill>
                  <a:cs typeface="Times New Roman" pitchFamily="18" charset="0"/>
                </a:rPr>
                <a:t>force de surface ; force sous-marine ; force de l’aéronautique navale ; force des fusiliers-marins &amp; </a:t>
              </a:r>
              <a:r>
                <a:rPr lang="fr-FR" altLang="fr-FR" sz="1200" dirty="0" smtClean="0">
                  <a:solidFill>
                    <a:schemeClr val="bg1"/>
                  </a:solidFill>
                  <a:cs typeface="Times New Roman" pitchFamily="18" charset="0"/>
                </a:rPr>
                <a:t>commandos </a:t>
              </a:r>
              <a:r>
                <a:rPr lang="fr-FR" altLang="fr-FR" sz="1200" dirty="0">
                  <a:solidFill>
                    <a:schemeClr val="bg1"/>
                  </a:solidFill>
                  <a:cs typeface="Times New Roman" pitchFamily="18" charset="0"/>
                </a:rPr>
                <a:t>; gendarmerie maritime. </a:t>
              </a:r>
            </a:p>
          </p:txBody>
        </p:sp>
        <p:pic>
          <p:nvPicPr>
            <p:cNvPr id="15" name="Image 1"/>
            <p:cNvPicPr>
              <a:picLocks noChangeAspect="1"/>
            </p:cNvPicPr>
            <p:nvPr/>
          </p:nvPicPr>
          <p:blipFill>
            <a:blip r:embed="rId5" cstate="print">
              <a:extLst>
                <a:ext uri="{28A0092B-C50C-407E-A947-70E740481C1C}">
                  <a14:useLocalDpi xmlns:a14="http://schemas.microsoft.com/office/drawing/2010/main" val="0"/>
                </a:ext>
              </a:extLst>
            </a:blip>
            <a:srcRect b="12946"/>
            <a:stretch>
              <a:fillRect/>
            </a:stretch>
          </p:blipFill>
          <p:spPr bwMode="auto">
            <a:xfrm>
              <a:off x="2723718" y="3567890"/>
              <a:ext cx="2996687" cy="175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4488" y="1573865"/>
              <a:ext cx="2985910" cy="20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space réservé du contenu 5"/>
            <p:cNvSpPr txBox="1">
              <a:spLocks/>
            </p:cNvSpPr>
            <p:nvPr/>
          </p:nvSpPr>
          <p:spPr>
            <a:xfrm>
              <a:off x="2723712" y="5296087"/>
              <a:ext cx="2996686" cy="1085241"/>
            </a:xfrm>
            <a:prstGeom prst="rect">
              <a:avLst/>
            </a:prstGeom>
            <a:solidFill>
              <a:schemeClr val="accent1"/>
            </a:solidFill>
          </p:spPr>
          <p:txBody>
            <a:bodyPr lIns="77925" tIns="38963" rIns="77925" bIns="38963" anchor="ct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buNone/>
                <a:defRPr/>
              </a:pPr>
              <a:r>
                <a:rPr lang="fr-FR" altLang="fr-FR" sz="1400" b="1" dirty="0" smtClean="0">
                  <a:solidFill>
                    <a:schemeClr val="bg1"/>
                  </a:solidFill>
                  <a:cs typeface="Times New Roman" pitchFamily="18" charset="0"/>
                </a:rPr>
                <a:t>…</a:t>
              </a:r>
              <a:r>
                <a:rPr lang="fr-FR" altLang="fr-FR" sz="1800" b="1" dirty="0">
                  <a:solidFill>
                    <a:schemeClr val="bg1"/>
                  </a:solidFill>
                  <a:cs typeface="Times New Roman" pitchFamily="18" charset="0"/>
                </a:rPr>
                <a:t>dans 4 milieux </a:t>
              </a:r>
              <a:r>
                <a:rPr lang="fr-FR" altLang="fr-FR" sz="1200" dirty="0">
                  <a:solidFill>
                    <a:schemeClr val="bg1"/>
                  </a:solidFill>
                  <a:cs typeface="Times New Roman" pitchFamily="18" charset="0"/>
                </a:rPr>
                <a:t>: à terre, sur mer, sous la mer et dans les airs. </a:t>
              </a:r>
              <a:r>
                <a:rPr lang="fr-FR" altLang="fr-FR" sz="1200" dirty="0" smtClean="0">
                  <a:solidFill>
                    <a:schemeClr val="bg1"/>
                  </a:solidFill>
                  <a:effectLst>
                    <a:outerShdw blurRad="38100" dist="38100" dir="2700000" algn="tl">
                      <a:srgbClr val="000000">
                        <a:alpha val="43137"/>
                      </a:srgbClr>
                    </a:outerShdw>
                  </a:effectLst>
                  <a:cs typeface="Times New Roman" pitchFamily="18" charset="0"/>
                </a:rPr>
                <a:t> </a:t>
              </a:r>
              <a:endParaRPr lang="fr-FR" altLang="fr-FR" sz="1200" dirty="0">
                <a:solidFill>
                  <a:schemeClr val="bg1"/>
                </a:solidFill>
                <a:effectLst>
                  <a:outerShdw blurRad="38100" dist="38100" dir="2700000" algn="tl">
                    <a:srgbClr val="000000">
                      <a:alpha val="43137"/>
                    </a:srgbClr>
                  </a:outerShdw>
                </a:effectLst>
                <a:cs typeface="Times New Roman" pitchFamily="18" charset="0"/>
              </a:endParaRPr>
            </a:p>
          </p:txBody>
        </p:sp>
      </p:grpSp>
      <p:sp>
        <p:nvSpPr>
          <p:cNvPr id="21" name="Text Box 2"/>
          <p:cNvSpPr txBox="1">
            <a:spLocks noChangeArrowheads="1"/>
          </p:cNvSpPr>
          <p:nvPr/>
        </p:nvSpPr>
        <p:spPr bwMode="auto">
          <a:xfrm>
            <a:off x="5868143" y="2348880"/>
            <a:ext cx="3275855" cy="2296536"/>
          </a:xfrm>
          <a:prstGeom prst="rect">
            <a:avLst/>
          </a:prstGeom>
          <a:noFill/>
          <a:ln>
            <a:noFill/>
          </a:ln>
          <a:effectLst/>
          <a:extLst/>
        </p:spPr>
        <p:txBody>
          <a:bodyPr wrap="square" lIns="76698" tIns="39883" rIns="76698" bIns="39883">
            <a:spAutoFit/>
          </a:bodyPr>
          <a:lstStyle>
            <a:lvl1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2" charset="0"/>
              </a:defRPr>
            </a:lvl1pPr>
            <a:lvl2pPr marL="742950" indent="-28575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2"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2"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2" charset="0"/>
              </a:defRPr>
            </a:lvl9pPr>
          </a:lstStyle>
          <a:p>
            <a:pPr algn="ctr" eaLnBrk="1" fontAlgn="base" hangingPunct="1">
              <a:spcBef>
                <a:spcPts val="0"/>
              </a:spcBef>
              <a:buNone/>
              <a:defRPr/>
            </a:pPr>
            <a:r>
              <a:rPr lang="fr-FR" altLang="fr-FR" sz="1700" dirty="0">
                <a:solidFill>
                  <a:schemeClr val="accent1">
                    <a:lumMod val="75000"/>
                  </a:schemeClr>
                </a:solidFill>
                <a:latin typeface="Arial" panose="020B0604020202020204" pitchFamily="34" charset="0"/>
                <a:cs typeface="Arial" panose="020B0604020202020204" pitchFamily="34" charset="0"/>
              </a:rPr>
              <a:t>En permanence </a:t>
            </a:r>
          </a:p>
          <a:p>
            <a:pPr algn="ctr" eaLnBrk="1" fontAlgn="base" hangingPunct="1">
              <a:spcBef>
                <a:spcPts val="0"/>
              </a:spcBef>
              <a:buNone/>
              <a:defRPr/>
            </a:pPr>
            <a:r>
              <a:rPr lang="fr-FR" altLang="fr-FR" sz="1400" dirty="0">
                <a:solidFill>
                  <a:schemeClr val="accent1">
                    <a:lumMod val="75000"/>
                  </a:schemeClr>
                </a:solidFill>
                <a:latin typeface="Arial" panose="020B0604020202020204" pitchFamily="34" charset="0"/>
                <a:cs typeface="Arial" panose="020B0604020202020204" pitchFamily="34" charset="0"/>
              </a:rPr>
              <a:t>35 navires à la mer</a:t>
            </a:r>
          </a:p>
          <a:p>
            <a:pPr algn="ctr" eaLnBrk="1" fontAlgn="base" hangingPunct="1">
              <a:spcBef>
                <a:spcPts val="0"/>
              </a:spcBef>
              <a:buNone/>
              <a:defRPr/>
            </a:pPr>
            <a:r>
              <a:rPr lang="fr-FR" altLang="fr-FR" sz="1400" dirty="0">
                <a:solidFill>
                  <a:schemeClr val="accent1">
                    <a:lumMod val="75000"/>
                  </a:schemeClr>
                </a:solidFill>
                <a:latin typeface="Arial" panose="020B0604020202020204" pitchFamily="34" charset="0"/>
                <a:cs typeface="Arial" panose="020B0604020202020204" pitchFamily="34" charset="0"/>
              </a:rPr>
              <a:t>5 aéronefs</a:t>
            </a:r>
          </a:p>
          <a:p>
            <a:pPr algn="ctr" eaLnBrk="1" fontAlgn="base" hangingPunct="1">
              <a:spcBef>
                <a:spcPts val="0"/>
              </a:spcBef>
              <a:buNone/>
              <a:defRPr/>
            </a:pPr>
            <a:r>
              <a:rPr lang="fr-FR" altLang="fr-FR" sz="1400" dirty="0">
                <a:solidFill>
                  <a:schemeClr val="accent1">
                    <a:lumMod val="75000"/>
                  </a:schemeClr>
                </a:solidFill>
                <a:latin typeface="Arial" panose="020B0604020202020204" pitchFamily="34" charset="0"/>
                <a:cs typeface="Arial" panose="020B0604020202020204" pitchFamily="34" charset="0"/>
              </a:rPr>
              <a:t>1 sous-marin lanceur d’engins</a:t>
            </a:r>
          </a:p>
          <a:p>
            <a:pPr algn="ctr" eaLnBrk="1" fontAlgn="base" hangingPunct="1">
              <a:spcBef>
                <a:spcPts val="0"/>
              </a:spcBef>
              <a:buNone/>
              <a:defRPr/>
            </a:pPr>
            <a:r>
              <a:rPr lang="fr-FR" altLang="fr-FR" sz="1400" dirty="0">
                <a:solidFill>
                  <a:schemeClr val="accent1">
                    <a:lumMod val="75000"/>
                  </a:schemeClr>
                </a:solidFill>
                <a:latin typeface="Arial" panose="020B0604020202020204" pitchFamily="34" charset="0"/>
                <a:cs typeface="Arial" panose="020B0604020202020204" pitchFamily="34" charset="0"/>
              </a:rPr>
              <a:t> des fusiliers et commandos marine déployés </a:t>
            </a:r>
          </a:p>
          <a:p>
            <a:pPr algn="ctr" eaLnBrk="1" fontAlgn="base" hangingPunct="1">
              <a:spcBef>
                <a:spcPts val="0"/>
              </a:spcBef>
              <a:buNone/>
              <a:defRPr/>
            </a:pPr>
            <a:endParaRPr lang="fr-FR" altLang="fr-FR" sz="1400" dirty="0">
              <a:solidFill>
                <a:schemeClr val="accent1">
                  <a:lumMod val="75000"/>
                </a:schemeClr>
              </a:solidFill>
              <a:latin typeface="Arial" panose="020B0604020202020204" pitchFamily="34" charset="0"/>
              <a:cs typeface="Arial" panose="020B0604020202020204" pitchFamily="34" charset="0"/>
            </a:endParaRPr>
          </a:p>
          <a:p>
            <a:pPr algn="ctr" eaLnBrk="1" fontAlgn="base" hangingPunct="1">
              <a:spcBef>
                <a:spcPts val="0"/>
              </a:spcBef>
              <a:buNone/>
              <a:defRPr/>
            </a:pPr>
            <a:r>
              <a:rPr lang="fr-FR" altLang="fr-FR" sz="1500" b="1" dirty="0">
                <a:solidFill>
                  <a:schemeClr val="accent1">
                    <a:lumMod val="75000"/>
                  </a:schemeClr>
                </a:solidFill>
                <a:latin typeface="Arial" panose="020B0604020202020204" pitchFamily="34" charset="0"/>
                <a:cs typeface="Arial" panose="020B0604020202020204" pitchFamily="34" charset="0"/>
              </a:rPr>
              <a:t>5 000 marins </a:t>
            </a:r>
          </a:p>
          <a:p>
            <a:pPr algn="ctr" eaLnBrk="1" fontAlgn="base" hangingPunct="1">
              <a:spcBef>
                <a:spcPct val="0"/>
              </a:spcBef>
              <a:buFontTx/>
              <a:buNone/>
              <a:defRPr/>
            </a:pPr>
            <a:r>
              <a:rPr lang="fr-FR" altLang="fr-FR" sz="1400" dirty="0">
                <a:solidFill>
                  <a:schemeClr val="accent1">
                    <a:lumMod val="75000"/>
                  </a:schemeClr>
                </a:solidFill>
                <a:latin typeface="Arial" panose="020B0604020202020204" pitchFamily="34" charset="0"/>
                <a:cs typeface="Arial" panose="020B0604020202020204" pitchFamily="34" charset="0"/>
              </a:rPr>
              <a:t>sur, sous et au-dessus des mers pour la paix et la sécurité des Français.</a:t>
            </a:r>
          </a:p>
        </p:txBody>
      </p:sp>
      <p:pic>
        <p:nvPicPr>
          <p:cNvPr id="22"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8821" y="4870339"/>
            <a:ext cx="2987675" cy="1987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p:cNvSpPr txBox="1">
            <a:spLocks/>
          </p:cNvSpPr>
          <p:nvPr/>
        </p:nvSpPr>
        <p:spPr>
          <a:xfrm>
            <a:off x="180000" y="360000"/>
            <a:ext cx="8401297" cy="792000"/>
          </a:xfrm>
          <a:prstGeom prst="rect">
            <a:avLst/>
          </a:prstGeom>
        </p:spPr>
        <p:txBody>
          <a:bodyPr>
            <a:spAutoFit/>
          </a:bodyPr>
          <a:lstStyle>
            <a:lvl1pPr algn="ctr" rtl="0" eaLnBrk="0" fontAlgn="base" hangingPunct="0">
              <a:spcBef>
                <a:spcPct val="0"/>
              </a:spcBef>
              <a:spcAft>
                <a:spcPct val="0"/>
              </a:spcAft>
              <a:defRPr sz="3700" kern="1200">
                <a:solidFill>
                  <a:schemeClr val="tx1"/>
                </a:solidFill>
                <a:latin typeface="+mj-lt"/>
                <a:ea typeface="+mj-ea"/>
                <a:cs typeface="+mj-cs"/>
              </a:defRPr>
            </a:lvl1pPr>
            <a:lvl2pPr algn="ctr" rtl="0" eaLnBrk="0" fontAlgn="base" hangingPunct="0">
              <a:spcBef>
                <a:spcPct val="0"/>
              </a:spcBef>
              <a:spcAft>
                <a:spcPct val="0"/>
              </a:spcAft>
              <a:defRPr sz="3700">
                <a:solidFill>
                  <a:schemeClr val="tx1"/>
                </a:solidFill>
                <a:latin typeface="Calibri" pitchFamily="32" charset="0"/>
              </a:defRPr>
            </a:lvl2pPr>
            <a:lvl3pPr algn="ctr" rtl="0" eaLnBrk="0" fontAlgn="base" hangingPunct="0">
              <a:spcBef>
                <a:spcPct val="0"/>
              </a:spcBef>
              <a:spcAft>
                <a:spcPct val="0"/>
              </a:spcAft>
              <a:defRPr sz="3700">
                <a:solidFill>
                  <a:schemeClr val="tx1"/>
                </a:solidFill>
                <a:latin typeface="Calibri" pitchFamily="32" charset="0"/>
              </a:defRPr>
            </a:lvl3pPr>
            <a:lvl4pPr algn="ctr" rtl="0" eaLnBrk="0" fontAlgn="base" hangingPunct="0">
              <a:spcBef>
                <a:spcPct val="0"/>
              </a:spcBef>
              <a:spcAft>
                <a:spcPct val="0"/>
              </a:spcAft>
              <a:defRPr sz="3700">
                <a:solidFill>
                  <a:schemeClr val="tx1"/>
                </a:solidFill>
                <a:latin typeface="Calibri" pitchFamily="32" charset="0"/>
              </a:defRPr>
            </a:lvl4pPr>
            <a:lvl5pPr algn="ctr" rtl="0" eaLnBrk="0" fontAlgn="base" hangingPunct="0">
              <a:spcBef>
                <a:spcPct val="0"/>
              </a:spcBef>
              <a:spcAft>
                <a:spcPct val="0"/>
              </a:spcAft>
              <a:defRPr sz="3700">
                <a:solidFill>
                  <a:schemeClr val="tx1"/>
                </a:solidFill>
                <a:latin typeface="Calibri" pitchFamily="32" charset="0"/>
              </a:defRPr>
            </a:lvl5pPr>
            <a:lvl6pPr marL="389626" algn="ctr" rtl="0" fontAlgn="base">
              <a:spcBef>
                <a:spcPct val="0"/>
              </a:spcBef>
              <a:spcAft>
                <a:spcPct val="0"/>
              </a:spcAft>
              <a:defRPr sz="3700">
                <a:solidFill>
                  <a:schemeClr val="tx1"/>
                </a:solidFill>
                <a:latin typeface="Calibri" pitchFamily="32" charset="0"/>
              </a:defRPr>
            </a:lvl6pPr>
            <a:lvl7pPr marL="779252" algn="ctr" rtl="0" fontAlgn="base">
              <a:spcBef>
                <a:spcPct val="0"/>
              </a:spcBef>
              <a:spcAft>
                <a:spcPct val="0"/>
              </a:spcAft>
              <a:defRPr sz="3700">
                <a:solidFill>
                  <a:schemeClr val="tx1"/>
                </a:solidFill>
                <a:latin typeface="Calibri" pitchFamily="32" charset="0"/>
              </a:defRPr>
            </a:lvl7pPr>
            <a:lvl8pPr marL="1168878" algn="ctr" rtl="0" fontAlgn="base">
              <a:spcBef>
                <a:spcPct val="0"/>
              </a:spcBef>
              <a:spcAft>
                <a:spcPct val="0"/>
              </a:spcAft>
              <a:defRPr sz="3700">
                <a:solidFill>
                  <a:schemeClr val="tx1"/>
                </a:solidFill>
                <a:latin typeface="Calibri" pitchFamily="32" charset="0"/>
              </a:defRPr>
            </a:lvl8pPr>
            <a:lvl9pPr marL="1558503" algn="ctr" rtl="0" fontAlgn="base">
              <a:spcBef>
                <a:spcPct val="0"/>
              </a:spcBef>
              <a:spcAft>
                <a:spcPct val="0"/>
              </a:spcAft>
              <a:defRPr sz="3700">
                <a:solidFill>
                  <a:schemeClr val="tx1"/>
                </a:solidFill>
                <a:latin typeface="Calibri" pitchFamily="32" charset="0"/>
              </a:defRPr>
            </a:lvl9pPr>
          </a:lstStyle>
          <a:p>
            <a:pPr algn="l" defTabSz="914400"/>
            <a:r>
              <a:rPr lang="fr-FR" sz="2400" b="1" dirty="0" smtClean="0">
                <a:solidFill>
                  <a:schemeClr val="bg1"/>
                </a:solidFill>
                <a:cs typeface="Arial" panose="020B0604020202020204" pitchFamily="34" charset="0"/>
              </a:rPr>
              <a:t>Pour remplir ses missions, </a:t>
            </a:r>
          </a:p>
          <a:p>
            <a:pPr algn="l" defTabSz="914400"/>
            <a:r>
              <a:rPr lang="fr-FR" sz="2400" b="1" dirty="0" smtClean="0">
                <a:solidFill>
                  <a:schemeClr val="bg1"/>
                </a:solidFill>
                <a:cs typeface="Arial" panose="020B0604020202020204" pitchFamily="34" charset="0"/>
              </a:rPr>
              <a:t>la Marine nationale déploie </a:t>
            </a:r>
            <a:endParaRPr lang="fr-FR" sz="2400" b="1" dirty="0">
              <a:solidFill>
                <a:schemeClr val="bg1"/>
              </a:solidFill>
              <a:cs typeface="Arial" panose="020B0604020202020204" pitchFamily="34" charset="0"/>
            </a:endParaRPr>
          </a:p>
        </p:txBody>
      </p:sp>
      <p:pic>
        <p:nvPicPr>
          <p:cNvPr id="13" name="Picture 2" descr="Résultat de recherche d'images pour &quot;marine 2025&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2280" y="1006449"/>
            <a:ext cx="911121" cy="1126407"/>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107504" y="6584071"/>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a:t>
            </a:r>
            <a:r>
              <a:rPr lang="fr-FR" sz="900" i="1" dirty="0" smtClean="0">
                <a:solidFill>
                  <a:schemeClr val="accent1">
                    <a:lumMod val="50000"/>
                  </a:schemeClr>
                </a:solidFill>
              </a:rPr>
              <a:t>Sirpa Marine</a:t>
            </a:r>
            <a:endParaRPr lang="fr-FR" sz="900" i="1" dirty="0">
              <a:solidFill>
                <a:schemeClr val="accent1">
                  <a:lumMod val="50000"/>
                </a:schemeClr>
              </a:solidFill>
            </a:endParaRPr>
          </a:p>
        </p:txBody>
      </p:sp>
    </p:spTree>
    <p:extLst>
      <p:ext uri="{BB962C8B-B14F-4D97-AF65-F5344CB8AC3E}">
        <p14:creationId xmlns:p14="http://schemas.microsoft.com/office/powerpoint/2010/main" val="4039697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STRAT\Commun\Draft New STRAT\03 - Dossiers\Kit communication\2017\Masques KIT COM\masqueKIT_COLORS2.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6883"/>
          <a:stretch/>
        </p:blipFill>
        <p:spPr bwMode="auto">
          <a:xfrm>
            <a:off x="0" y="0"/>
            <a:ext cx="9144000" cy="373017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475656" y="4725144"/>
            <a:ext cx="6192688" cy="632685"/>
          </a:xfrm>
          <a:prstGeom prst="rect">
            <a:avLst/>
          </a:prstGeom>
          <a:noFill/>
          <a:ln>
            <a:noFill/>
          </a:ln>
        </p:spPr>
        <p:txBody>
          <a:bodyPr wrap="square" lIns="77925" tIns="38963" rIns="77925" bIns="38963" rtlCol="0">
            <a:spAutoFit/>
          </a:bodyPr>
          <a:lstStyle/>
          <a:p>
            <a:pPr algn="ctr"/>
            <a:r>
              <a:rPr lang="fr-FR" sz="3600" b="1" i="1" dirty="0" smtClean="0">
                <a:solidFill>
                  <a:schemeClr val="accent1">
                    <a:lumMod val="75000"/>
                  </a:schemeClr>
                </a:solidFill>
                <a:effectLst>
                  <a:outerShdw blurRad="38100" dist="38100" dir="2700000" algn="tl">
                    <a:srgbClr val="000000">
                      <a:alpha val="43137"/>
                    </a:srgbClr>
                  </a:outerShdw>
                </a:effectLst>
                <a:ea typeface="+mj-ea"/>
                <a:cs typeface="Arial" panose="020B0604020202020204" pitchFamily="34" charset="0"/>
              </a:rPr>
              <a:t>LE BUDGET DES ARMÉES</a:t>
            </a:r>
            <a:endParaRPr lang="fr-FR" sz="3600" b="1" i="1" dirty="0">
              <a:solidFill>
                <a:schemeClr val="accent1">
                  <a:lumMod val="75000"/>
                </a:schemeClr>
              </a:solidFill>
              <a:effectLst>
                <a:outerShdw blurRad="38100" dist="38100" dir="2700000" algn="tl">
                  <a:srgbClr val="000000">
                    <a:alpha val="43137"/>
                  </a:srgbClr>
                </a:outerShdw>
              </a:effectLst>
              <a:ea typeface="+mj-ea"/>
              <a:cs typeface="Arial" panose="020B0604020202020204" pitchFamily="34" charset="0"/>
            </a:endParaRPr>
          </a:p>
        </p:txBody>
      </p:sp>
      <p:sp>
        <p:nvSpPr>
          <p:cNvPr id="8" name="ZoneTexte 7"/>
          <p:cNvSpPr txBox="1"/>
          <p:nvPr/>
        </p:nvSpPr>
        <p:spPr>
          <a:xfrm>
            <a:off x="1314000" y="2196000"/>
            <a:ext cx="3456384" cy="817351"/>
          </a:xfrm>
          <a:prstGeom prst="rect">
            <a:avLst/>
          </a:prstGeom>
          <a:noFill/>
        </p:spPr>
        <p:txBody>
          <a:bodyPr wrap="square" lIns="77925" tIns="38963" rIns="77925" bIns="38963" rtlCol="0">
            <a:spAutoFit/>
          </a:bodyPr>
          <a:lstStyle/>
          <a:p>
            <a:pPr algn="ctr"/>
            <a:r>
              <a:rPr lang="fr-FR" sz="2400" b="1" dirty="0" smtClean="0">
                <a:solidFill>
                  <a:schemeClr val="accent1">
                    <a:lumMod val="75000"/>
                  </a:schemeClr>
                </a:solidFill>
                <a:latin typeface="+mj-lt"/>
                <a:ea typeface="+mj-ea"/>
                <a:cs typeface="Arial" panose="020B0604020202020204" pitchFamily="34" charset="0"/>
              </a:rPr>
              <a:t>LE MINISTÈRE DES ARMÉES</a:t>
            </a:r>
            <a:endParaRPr lang="fr-FR" sz="2400" b="1" dirty="0">
              <a:solidFill>
                <a:schemeClr val="accent1">
                  <a:lumMod val="75000"/>
                </a:schemeClr>
              </a:solidFill>
              <a:latin typeface="+mj-lt"/>
              <a:ea typeface="+mj-ea"/>
              <a:cs typeface="Arial" panose="020B0604020202020204" pitchFamily="34" charset="0"/>
            </a:endParaRPr>
          </a:p>
        </p:txBody>
      </p:sp>
    </p:spTree>
    <p:extLst>
      <p:ext uri="{BB962C8B-B14F-4D97-AF65-F5344CB8AC3E}">
        <p14:creationId xmlns:p14="http://schemas.microsoft.com/office/powerpoint/2010/main" val="2483129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40" t="24856" r="32819" b="7903"/>
          <a:stretch/>
        </p:blipFill>
        <p:spPr bwMode="auto">
          <a:xfrm>
            <a:off x="251520" y="1462487"/>
            <a:ext cx="7307898" cy="4918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95536" y="6481946"/>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Les chiffres clés de la Défense, éditions 2017.</a:t>
            </a:r>
          </a:p>
        </p:txBody>
      </p:sp>
      <p:sp>
        <p:nvSpPr>
          <p:cNvPr id="5" name="Rectangle 4"/>
          <p:cNvSpPr/>
          <p:nvPr/>
        </p:nvSpPr>
        <p:spPr>
          <a:xfrm>
            <a:off x="6898415" y="1533270"/>
            <a:ext cx="2101166" cy="2033068"/>
          </a:xfrm>
          <a:prstGeom prst="rect">
            <a:avLst/>
          </a:prstGeom>
          <a:noFill/>
        </p:spPr>
        <p:txBody>
          <a:bodyPr wrap="square" lIns="77925" tIns="38963" rIns="77925" bIns="38963">
            <a:spAutoFit/>
          </a:bodyPr>
          <a:lstStyle/>
          <a:p>
            <a:pPr algn="ctr"/>
            <a:r>
              <a:rPr lang="fr-FR" b="1" dirty="0" smtClean="0">
                <a:solidFill>
                  <a:schemeClr val="accent1">
                    <a:lumMod val="75000"/>
                  </a:schemeClr>
                </a:solidFill>
              </a:rPr>
              <a:t>En 2017 </a:t>
            </a:r>
          </a:p>
          <a:p>
            <a:pPr algn="ctr"/>
            <a:r>
              <a:rPr lang="fr-FR" b="1" dirty="0">
                <a:solidFill>
                  <a:schemeClr val="accent1">
                    <a:lumMod val="75000"/>
                  </a:schemeClr>
                </a:solidFill>
              </a:rPr>
              <a:t>Part des dépenses de </a:t>
            </a:r>
            <a:r>
              <a:rPr lang="fr-FR" b="1" dirty="0" smtClean="0">
                <a:solidFill>
                  <a:schemeClr val="accent1">
                    <a:lumMod val="75000"/>
                  </a:schemeClr>
                </a:solidFill>
              </a:rPr>
              <a:t>Défense </a:t>
            </a:r>
            <a:r>
              <a:rPr lang="fr-FR" b="1" dirty="0">
                <a:solidFill>
                  <a:schemeClr val="accent1">
                    <a:lumMod val="75000"/>
                  </a:schemeClr>
                </a:solidFill>
              </a:rPr>
              <a:t>dans le budget général de l’État </a:t>
            </a:r>
            <a:r>
              <a:rPr lang="fr-FR" b="1" dirty="0" smtClean="0">
                <a:solidFill>
                  <a:schemeClr val="accent1">
                    <a:lumMod val="75000"/>
                  </a:schemeClr>
                </a:solidFill>
              </a:rPr>
              <a:t>: </a:t>
            </a:r>
          </a:p>
          <a:p>
            <a:pPr algn="ctr"/>
            <a:r>
              <a:rPr lang="fr-FR" sz="2800" b="1" dirty="0" smtClean="0">
                <a:solidFill>
                  <a:schemeClr val="accent1">
                    <a:lumMod val="75000"/>
                  </a:schemeClr>
                </a:solidFill>
              </a:rPr>
              <a:t>10,3 %</a:t>
            </a:r>
          </a:p>
          <a:p>
            <a:pPr algn="ctr"/>
            <a:endParaRPr lang="fr-FR" b="1" dirty="0">
              <a:solidFill>
                <a:schemeClr val="accent1">
                  <a:lumMod val="75000"/>
                </a:schemeClr>
              </a:solidFill>
            </a:endParaRPr>
          </a:p>
          <a:p>
            <a:pPr algn="ctr"/>
            <a:r>
              <a:rPr lang="fr-FR" sz="2400" b="1" dirty="0" smtClean="0">
                <a:solidFill>
                  <a:schemeClr val="accent1">
                    <a:lumMod val="75000"/>
                  </a:schemeClr>
                </a:solidFill>
              </a:rPr>
              <a:t>1,4 </a:t>
            </a:r>
            <a:r>
              <a:rPr lang="fr-FR" sz="2400" b="1" dirty="0">
                <a:solidFill>
                  <a:schemeClr val="accent1">
                    <a:lumMod val="75000"/>
                  </a:schemeClr>
                </a:solidFill>
              </a:rPr>
              <a:t>% du </a:t>
            </a:r>
            <a:r>
              <a:rPr lang="fr-FR" sz="2400" b="1" dirty="0" smtClean="0">
                <a:solidFill>
                  <a:schemeClr val="accent1">
                    <a:lumMod val="75000"/>
                  </a:schemeClr>
                </a:solidFill>
              </a:rPr>
              <a:t>PIB</a:t>
            </a:r>
            <a:endParaRPr lang="fr-FR" sz="2400" b="1" dirty="0">
              <a:solidFill>
                <a:schemeClr val="accent1">
                  <a:lumMod val="75000"/>
                </a:schemeClr>
              </a:solidFill>
            </a:endParaRPr>
          </a:p>
        </p:txBody>
      </p:sp>
      <p:sp>
        <p:nvSpPr>
          <p:cNvPr id="6" name="Titre 1"/>
          <p:cNvSpPr txBox="1">
            <a:spLocks/>
          </p:cNvSpPr>
          <p:nvPr/>
        </p:nvSpPr>
        <p:spPr>
          <a:xfrm>
            <a:off x="180000" y="576000"/>
            <a:ext cx="8435280" cy="468000"/>
          </a:xfrm>
          <a:prstGeom prst="rect">
            <a:avLst/>
          </a:prstGeom>
        </p:spPr>
        <p:txBody>
          <a:bodyPr vert="horz" lIns="77925" tIns="38963" rIns="77925" bIns="38963" rtlCol="0" anchor="ctr">
            <a:spAutoFit/>
          </a:bodyPr>
          <a:lstStyle>
            <a:lvl1pPr algn="ctr" defTabSz="779252" rtl="0" eaLnBrk="1" latinLnBrk="0" hangingPunct="1">
              <a:spcBef>
                <a:spcPct val="0"/>
              </a:spcBef>
              <a:buNone/>
              <a:defRPr sz="3700" kern="1200">
                <a:solidFill>
                  <a:schemeClr val="tx1"/>
                </a:solidFill>
                <a:latin typeface="+mj-lt"/>
                <a:ea typeface="+mj-ea"/>
                <a:cs typeface="+mj-cs"/>
              </a:defRPr>
            </a:lvl1pPr>
          </a:lstStyle>
          <a:p>
            <a:pPr algn="l"/>
            <a:r>
              <a:rPr lang="fr-FR" sz="2800" b="1" dirty="0" smtClean="0">
                <a:solidFill>
                  <a:srgbClr val="FFFFFF"/>
                </a:solidFill>
                <a:cs typeface="Arial" panose="020B0604020202020204" pitchFamily="34" charset="0"/>
              </a:rPr>
              <a:t>Le budget de la Défense</a:t>
            </a:r>
            <a:endParaRPr lang="fr-FR" sz="2800" b="1" dirty="0">
              <a:solidFill>
                <a:srgbClr val="FFFFFF"/>
              </a:solidFill>
              <a:cs typeface="Arial" panose="020B0604020202020204" pitchFamily="34" charset="0"/>
            </a:endParaRPr>
          </a:p>
        </p:txBody>
      </p:sp>
    </p:spTree>
    <p:extLst>
      <p:ext uri="{BB962C8B-B14F-4D97-AF65-F5344CB8AC3E}">
        <p14:creationId xmlns:p14="http://schemas.microsoft.com/office/powerpoint/2010/main" val="30383731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Résultat de recherche d'images pour &quot;PHOTO SCORPION PROGRAMME&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149080"/>
            <a:ext cx="3643262" cy="2424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idx="4294967295"/>
          </p:nvPr>
        </p:nvSpPr>
        <p:spPr>
          <a:xfrm>
            <a:off x="2274888" y="1387475"/>
            <a:ext cx="6869112" cy="1270000"/>
          </a:xfrm>
        </p:spPr>
        <p:txBody>
          <a:bodyPr>
            <a:spAutoFit/>
          </a:bodyPr>
          <a:lstStyle/>
          <a:p>
            <a:pPr algn="ctr"/>
            <a:r>
              <a:rPr lang="fr-FR" sz="1700" b="1" dirty="0">
                <a:solidFill>
                  <a:schemeClr val="accent1">
                    <a:lumMod val="75000"/>
                  </a:schemeClr>
                </a:solidFill>
                <a:latin typeface="Arial" panose="020B0604020202020204" pitchFamily="34" charset="0"/>
                <a:cs typeface="Arial" panose="020B0604020202020204" pitchFamily="34" charset="0"/>
              </a:rPr>
              <a:t>Un effort budgétaire justifié par le contexte </a:t>
            </a:r>
            <a:r>
              <a:rPr lang="fr-FR" sz="1700" b="1" dirty="0" smtClean="0">
                <a:solidFill>
                  <a:schemeClr val="accent1">
                    <a:lumMod val="75000"/>
                  </a:schemeClr>
                </a:solidFill>
                <a:latin typeface="Arial" panose="020B0604020202020204" pitchFamily="34" charset="0"/>
                <a:cs typeface="Arial" panose="020B0604020202020204" pitchFamily="34" charset="0"/>
              </a:rPr>
              <a:t>stratégique</a:t>
            </a:r>
            <a:br>
              <a:rPr lang="fr-FR" sz="1700" b="1" dirty="0" smtClean="0">
                <a:solidFill>
                  <a:schemeClr val="accent1">
                    <a:lumMod val="75000"/>
                  </a:schemeClr>
                </a:solidFill>
                <a:latin typeface="Arial" panose="020B0604020202020204" pitchFamily="34" charset="0"/>
                <a:cs typeface="Arial" panose="020B0604020202020204" pitchFamily="34" charset="0"/>
              </a:rPr>
            </a:br>
            <a:r>
              <a:rPr lang="fr-FR" sz="1700" b="1" dirty="0">
                <a:solidFill>
                  <a:schemeClr val="accent1">
                    <a:lumMod val="75000"/>
                  </a:schemeClr>
                </a:solidFill>
                <a:latin typeface="Arial" panose="020B0604020202020204" pitchFamily="34" charset="0"/>
                <a:cs typeface="Arial" panose="020B0604020202020204" pitchFamily="34" charset="0"/>
              </a:rPr>
              <a:t/>
            </a:r>
            <a:br>
              <a:rPr lang="fr-FR" sz="1700" b="1" dirty="0">
                <a:solidFill>
                  <a:schemeClr val="accent1">
                    <a:lumMod val="75000"/>
                  </a:schemeClr>
                </a:solidFill>
                <a:latin typeface="Arial" panose="020B0604020202020204" pitchFamily="34" charset="0"/>
                <a:cs typeface="Arial" panose="020B0604020202020204" pitchFamily="34" charset="0"/>
              </a:rPr>
            </a:br>
            <a:r>
              <a:rPr lang="fr-FR" sz="1700" dirty="0">
                <a:solidFill>
                  <a:schemeClr val="accent1">
                    <a:lumMod val="75000"/>
                  </a:schemeClr>
                </a:solidFill>
              </a:rPr>
              <a:t>La</a:t>
            </a:r>
            <a:r>
              <a:rPr lang="fr-FR" sz="1700" b="1" dirty="0" smtClean="0">
                <a:solidFill>
                  <a:schemeClr val="accent1">
                    <a:lumMod val="75000"/>
                  </a:schemeClr>
                </a:solidFill>
                <a:latin typeface="Arial" panose="020B0604020202020204" pitchFamily="34" charset="0"/>
                <a:cs typeface="Arial" panose="020B0604020202020204" pitchFamily="34" charset="0"/>
              </a:rPr>
              <a:t> </a:t>
            </a:r>
            <a:r>
              <a:rPr lang="fr-FR" sz="1700" dirty="0" smtClean="0">
                <a:solidFill>
                  <a:schemeClr val="accent1">
                    <a:lumMod val="75000"/>
                  </a:schemeClr>
                </a:solidFill>
              </a:rPr>
              <a:t>nécessaire </a:t>
            </a:r>
            <a:r>
              <a:rPr lang="fr-FR" sz="1700" dirty="0">
                <a:solidFill>
                  <a:schemeClr val="accent1">
                    <a:lumMod val="75000"/>
                  </a:schemeClr>
                </a:solidFill>
              </a:rPr>
              <a:t>protection du territoire </a:t>
            </a:r>
            <a:r>
              <a:rPr lang="fr-FR" sz="1700" dirty="0" smtClean="0">
                <a:solidFill>
                  <a:schemeClr val="accent1">
                    <a:lumMod val="75000"/>
                  </a:schemeClr>
                </a:solidFill>
              </a:rPr>
              <a:t>national</a:t>
            </a:r>
            <a:br>
              <a:rPr lang="fr-FR" sz="1700" dirty="0" smtClean="0">
                <a:solidFill>
                  <a:schemeClr val="accent1">
                    <a:lumMod val="75000"/>
                  </a:schemeClr>
                </a:solidFill>
              </a:rPr>
            </a:br>
            <a:r>
              <a:rPr lang="fr-FR" sz="1700" dirty="0" smtClean="0">
                <a:solidFill>
                  <a:schemeClr val="accent1">
                    <a:lumMod val="75000"/>
                  </a:schemeClr>
                </a:solidFill>
              </a:rPr>
              <a:t>et</a:t>
            </a:r>
            <a:r>
              <a:rPr lang="fr-FR" sz="1700" dirty="0">
                <a:solidFill>
                  <a:schemeClr val="accent1">
                    <a:lumMod val="75000"/>
                  </a:schemeClr>
                </a:solidFill>
              </a:rPr>
              <a:t/>
            </a:r>
            <a:br>
              <a:rPr lang="fr-FR" sz="1700" dirty="0">
                <a:solidFill>
                  <a:schemeClr val="accent1">
                    <a:lumMod val="75000"/>
                  </a:schemeClr>
                </a:solidFill>
              </a:rPr>
            </a:br>
            <a:r>
              <a:rPr lang="fr-FR" sz="1700" dirty="0">
                <a:solidFill>
                  <a:schemeClr val="accent1">
                    <a:lumMod val="75000"/>
                  </a:schemeClr>
                </a:solidFill>
              </a:rPr>
              <a:t>L</a:t>
            </a:r>
            <a:r>
              <a:rPr lang="fr-FR" sz="1700" dirty="0" smtClean="0">
                <a:solidFill>
                  <a:schemeClr val="accent1">
                    <a:lumMod val="75000"/>
                  </a:schemeClr>
                </a:solidFill>
              </a:rPr>
              <a:t>es </a:t>
            </a:r>
            <a:r>
              <a:rPr lang="fr-FR" sz="1700" dirty="0">
                <a:solidFill>
                  <a:schemeClr val="accent1">
                    <a:lumMod val="75000"/>
                  </a:schemeClr>
                </a:solidFill>
              </a:rPr>
              <a:t>interventions extérieures pour réduire la </a:t>
            </a:r>
            <a:r>
              <a:rPr lang="fr-FR" sz="1700" dirty="0" smtClean="0">
                <a:solidFill>
                  <a:schemeClr val="accent1">
                    <a:lumMod val="75000"/>
                  </a:schemeClr>
                </a:solidFill>
              </a:rPr>
              <a:t>menace terroriste</a:t>
            </a:r>
            <a:endParaRPr lang="fr-FR" sz="1700" b="1" dirty="0">
              <a:solidFill>
                <a:schemeClr val="accent1">
                  <a:lumMod val="75000"/>
                </a:schemeClr>
              </a:solidFill>
              <a:latin typeface="Arial" panose="020B0604020202020204" pitchFamily="34" charset="0"/>
              <a:cs typeface="Arial" panose="020B0604020202020204" pitchFamily="34" charset="0"/>
            </a:endParaRPr>
          </a:p>
        </p:txBody>
      </p:sp>
      <p:sp>
        <p:nvSpPr>
          <p:cNvPr id="8" name="ZoneTexte 7"/>
          <p:cNvSpPr txBox="1"/>
          <p:nvPr/>
        </p:nvSpPr>
        <p:spPr>
          <a:xfrm>
            <a:off x="5729667" y="4458307"/>
            <a:ext cx="2658757" cy="1525237"/>
          </a:xfrm>
          <a:prstGeom prst="rect">
            <a:avLst/>
          </a:prstGeom>
          <a:noFill/>
        </p:spPr>
        <p:txBody>
          <a:bodyPr wrap="square" lIns="77925" tIns="38963" rIns="77925" bIns="38963" rtlCol="0">
            <a:spAutoFit/>
          </a:bodyPr>
          <a:lstStyle/>
          <a:p>
            <a:r>
              <a:rPr lang="fr-FR" sz="1800" b="1" dirty="0" smtClean="0">
                <a:solidFill>
                  <a:srgbClr val="376092"/>
                </a:solidFill>
              </a:rPr>
              <a:t>Effort budgétaire inédit et  important pour 2018</a:t>
            </a:r>
          </a:p>
          <a:p>
            <a:endParaRPr lang="fr-FR" sz="1000" b="1" dirty="0" smtClean="0">
              <a:solidFill>
                <a:srgbClr val="376092"/>
              </a:solidFill>
            </a:endParaRPr>
          </a:p>
          <a:p>
            <a:r>
              <a:rPr lang="fr-FR" sz="1600" dirty="0" smtClean="0">
                <a:solidFill>
                  <a:srgbClr val="376092"/>
                </a:solidFill>
              </a:rPr>
              <a:t>2 axes prioritaires :</a:t>
            </a:r>
          </a:p>
          <a:p>
            <a:pPr marL="243516" indent="-243516">
              <a:buFontTx/>
              <a:buChar char="-"/>
            </a:pPr>
            <a:r>
              <a:rPr lang="fr-FR" sz="1600" dirty="0" smtClean="0">
                <a:solidFill>
                  <a:srgbClr val="376092"/>
                </a:solidFill>
              </a:rPr>
              <a:t>Besoins opérationnels</a:t>
            </a:r>
          </a:p>
          <a:p>
            <a:pPr marL="243516" indent="-243516">
              <a:buFontTx/>
              <a:buChar char="-"/>
            </a:pPr>
            <a:r>
              <a:rPr lang="fr-FR" sz="1600" dirty="0" smtClean="0">
                <a:solidFill>
                  <a:srgbClr val="376092"/>
                </a:solidFill>
              </a:rPr>
              <a:t>Infrastructures</a:t>
            </a:r>
          </a:p>
        </p:txBody>
      </p:sp>
      <p:sp>
        <p:nvSpPr>
          <p:cNvPr id="5" name="Rectangle 4"/>
          <p:cNvSpPr/>
          <p:nvPr/>
        </p:nvSpPr>
        <p:spPr>
          <a:xfrm>
            <a:off x="4663198" y="6160173"/>
            <a:ext cx="2573098" cy="448019"/>
          </a:xfrm>
          <a:prstGeom prst="rect">
            <a:avLst/>
          </a:prstGeom>
          <a:effectLst>
            <a:outerShdw blurRad="50800" dist="38100" dir="2700000" algn="tl" rotWithShape="0">
              <a:prstClr val="black">
                <a:alpha val="40000"/>
              </a:prstClr>
            </a:outerShdw>
          </a:effectLst>
        </p:spPr>
        <p:txBody>
          <a:bodyPr wrap="none" lIns="77925" tIns="38963" rIns="77925" bIns="38963">
            <a:spAutoFit/>
          </a:bodyPr>
          <a:lstStyle/>
          <a:p>
            <a:r>
              <a:rPr lang="fr-FR" sz="2400" b="1" i="1" dirty="0">
                <a:solidFill>
                  <a:schemeClr val="tx1">
                    <a:lumMod val="75000"/>
                    <a:lumOff val="25000"/>
                  </a:schemeClr>
                </a:solidFill>
              </a:rPr>
              <a:t>2 % du PIB en 2025</a:t>
            </a:r>
          </a:p>
        </p:txBody>
      </p:sp>
      <p:sp>
        <p:nvSpPr>
          <p:cNvPr id="7" name="Rectangle 6"/>
          <p:cNvSpPr/>
          <p:nvPr/>
        </p:nvSpPr>
        <p:spPr>
          <a:xfrm>
            <a:off x="2220792" y="3279951"/>
            <a:ext cx="6167632" cy="707886"/>
          </a:xfrm>
          <a:prstGeom prst="rect">
            <a:avLst/>
          </a:prstGeom>
        </p:spPr>
        <p:txBody>
          <a:bodyPr wrap="square">
            <a:spAutoFit/>
          </a:bodyPr>
          <a:lstStyle/>
          <a:p>
            <a:pPr algn="ctr"/>
            <a:r>
              <a:rPr lang="fr-FR" sz="2000" b="1" i="1" dirty="0">
                <a:solidFill>
                  <a:srgbClr val="376092"/>
                </a:solidFill>
                <a:latin typeface="+mj-lt"/>
                <a:ea typeface="+mj-ea"/>
                <a:cs typeface="+mj-cs"/>
              </a:rPr>
              <a:t>Réévaluation des dépenses</a:t>
            </a:r>
            <a:br>
              <a:rPr lang="fr-FR" sz="2000" b="1" i="1" dirty="0">
                <a:solidFill>
                  <a:srgbClr val="376092"/>
                </a:solidFill>
                <a:latin typeface="+mj-lt"/>
                <a:ea typeface="+mj-ea"/>
                <a:cs typeface="+mj-cs"/>
              </a:rPr>
            </a:br>
            <a:r>
              <a:rPr lang="fr-FR" sz="2000" b="1" i="1" dirty="0">
                <a:solidFill>
                  <a:srgbClr val="376092"/>
                </a:solidFill>
                <a:latin typeface="+mj-lt"/>
                <a:ea typeface="+mj-ea"/>
                <a:cs typeface="+mj-cs"/>
              </a:rPr>
              <a:t>de la mission Défense</a:t>
            </a:r>
          </a:p>
        </p:txBody>
      </p:sp>
      <p:sp>
        <p:nvSpPr>
          <p:cNvPr id="9" name="Flèche vers le bas 8"/>
          <p:cNvSpPr/>
          <p:nvPr/>
        </p:nvSpPr>
        <p:spPr>
          <a:xfrm>
            <a:off x="5238864" y="2746473"/>
            <a:ext cx="131489" cy="444242"/>
          </a:xfrm>
          <a:prstGeom prst="downArrow">
            <a:avLst/>
          </a:prstGeom>
          <a:solidFill>
            <a:schemeClr val="tx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Flèche à angle droit 11"/>
          <p:cNvSpPr/>
          <p:nvPr/>
        </p:nvSpPr>
        <p:spPr>
          <a:xfrm rot="5400000">
            <a:off x="5012242" y="4303694"/>
            <a:ext cx="792088" cy="338845"/>
          </a:xfrm>
          <a:prstGeom prst="bentUpArrow">
            <a:avLst/>
          </a:prstGeom>
          <a:solidFill>
            <a:schemeClr val="tx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Titre 1"/>
          <p:cNvSpPr txBox="1">
            <a:spLocks/>
          </p:cNvSpPr>
          <p:nvPr/>
        </p:nvSpPr>
        <p:spPr>
          <a:xfrm>
            <a:off x="180000" y="576000"/>
            <a:ext cx="8435280" cy="468000"/>
          </a:xfrm>
          <a:prstGeom prst="rect">
            <a:avLst/>
          </a:prstGeom>
        </p:spPr>
        <p:txBody>
          <a:bodyPr vert="horz" lIns="77925" tIns="38963" rIns="77925" bIns="38963" rtlCol="0" anchor="ctr">
            <a:spAutoFit/>
          </a:bodyPr>
          <a:lstStyle>
            <a:lvl1pPr algn="ctr" defTabSz="779252" rtl="0" eaLnBrk="1" latinLnBrk="0" hangingPunct="1">
              <a:spcBef>
                <a:spcPct val="0"/>
              </a:spcBef>
              <a:buNone/>
              <a:defRPr sz="3700" kern="1200">
                <a:solidFill>
                  <a:schemeClr val="tx1"/>
                </a:solidFill>
                <a:latin typeface="+mj-lt"/>
                <a:ea typeface="+mj-ea"/>
                <a:cs typeface="+mj-cs"/>
              </a:defRPr>
            </a:lvl1pPr>
          </a:lstStyle>
          <a:p>
            <a:pPr algn="l"/>
            <a:r>
              <a:rPr lang="fr-FR" sz="2800" b="1" dirty="0" smtClean="0">
                <a:solidFill>
                  <a:srgbClr val="FFFFFF"/>
                </a:solidFill>
                <a:cs typeface="Arial" panose="020B0604020202020204" pitchFamily="34" charset="0"/>
              </a:rPr>
              <a:t>Le budget de la Défense</a:t>
            </a:r>
            <a:endParaRPr lang="fr-FR" sz="2800" b="1" dirty="0">
              <a:solidFill>
                <a:srgbClr val="FFFFFF"/>
              </a:solidFill>
              <a:cs typeface="Arial" panose="020B0604020202020204" pitchFamily="34" charset="0"/>
            </a:endParaRPr>
          </a:p>
        </p:txBody>
      </p:sp>
      <p:sp>
        <p:nvSpPr>
          <p:cNvPr id="11" name="ZoneTexte 10"/>
          <p:cNvSpPr txBox="1"/>
          <p:nvPr/>
        </p:nvSpPr>
        <p:spPr>
          <a:xfrm>
            <a:off x="395536" y="6619106"/>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a:t>
            </a:r>
            <a:r>
              <a:rPr lang="fr-FR" sz="900" i="1" dirty="0" smtClean="0">
                <a:solidFill>
                  <a:schemeClr val="accent1">
                    <a:lumMod val="50000"/>
                  </a:schemeClr>
                </a:solidFill>
              </a:rPr>
              <a:t>annuaire statistique de la défense, </a:t>
            </a:r>
            <a:r>
              <a:rPr lang="fr-FR" sz="900" i="1" dirty="0">
                <a:solidFill>
                  <a:schemeClr val="accent1">
                    <a:lumMod val="50000"/>
                  </a:schemeClr>
                </a:solidFill>
              </a:rPr>
              <a:t>éditions 2017.</a:t>
            </a:r>
          </a:p>
        </p:txBody>
      </p:sp>
      <p:sp>
        <p:nvSpPr>
          <p:cNvPr id="3" name="Rectangle 2"/>
          <p:cNvSpPr/>
          <p:nvPr/>
        </p:nvSpPr>
        <p:spPr>
          <a:xfrm>
            <a:off x="179512" y="2455148"/>
            <a:ext cx="2286000" cy="1354217"/>
          </a:xfrm>
          <a:prstGeom prst="rect">
            <a:avLst/>
          </a:prstGeom>
          <a:solidFill>
            <a:srgbClr val="FFC000"/>
          </a:solidFill>
        </p:spPr>
        <p:txBody>
          <a:bodyPr wrap="square">
            <a:spAutoFit/>
          </a:bodyPr>
          <a:lstStyle/>
          <a:p>
            <a:pPr algn="ctr"/>
            <a:r>
              <a:rPr lang="fr-FR" sz="2000" b="1" dirty="0" smtClean="0">
                <a:solidFill>
                  <a:srgbClr val="376092"/>
                </a:solidFill>
              </a:rPr>
              <a:t>LPM 2019-2025</a:t>
            </a:r>
          </a:p>
          <a:p>
            <a:pPr algn="ctr"/>
            <a:r>
              <a:rPr lang="fr-FR" sz="1800" b="1" dirty="0">
                <a:solidFill>
                  <a:srgbClr val="376092"/>
                </a:solidFill>
              </a:rPr>
              <a:t>198 Md€ sur la période </a:t>
            </a:r>
            <a:r>
              <a:rPr lang="fr-FR" sz="1800" b="1" dirty="0" smtClean="0">
                <a:solidFill>
                  <a:srgbClr val="376092"/>
                </a:solidFill>
              </a:rPr>
              <a:t>2019-2023</a:t>
            </a:r>
          </a:p>
          <a:p>
            <a:pPr algn="ctr"/>
            <a:r>
              <a:rPr lang="fr-FR" sz="2400" b="1" dirty="0">
                <a:solidFill>
                  <a:srgbClr val="376092"/>
                </a:solidFill>
              </a:rPr>
              <a:t>39,6 Md€/an</a:t>
            </a:r>
          </a:p>
        </p:txBody>
      </p:sp>
    </p:spTree>
    <p:extLst>
      <p:ext uri="{BB962C8B-B14F-4D97-AF65-F5344CB8AC3E}">
        <p14:creationId xmlns:p14="http://schemas.microsoft.com/office/powerpoint/2010/main" val="3124590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492" y="2276872"/>
            <a:ext cx="4105065" cy="914813"/>
          </a:xfrm>
          <a:prstGeom prst="rect">
            <a:avLst/>
          </a:prstGeom>
        </p:spPr>
        <p:txBody>
          <a:bodyPr wrap="square" lIns="77925" tIns="38963" rIns="77925" bIns="38963">
            <a:spAutoFit/>
          </a:bodyPr>
          <a:lstStyle/>
          <a:p>
            <a:pPr algn="just">
              <a:lnSpc>
                <a:spcPct val="90000"/>
              </a:lnSpc>
              <a:spcBef>
                <a:spcPct val="0"/>
              </a:spcBef>
            </a:pPr>
            <a:r>
              <a:rPr lang="fr-FR" sz="2000" dirty="0">
                <a:solidFill>
                  <a:schemeClr val="accent1">
                    <a:lumMod val="75000"/>
                  </a:schemeClr>
                </a:solidFill>
              </a:rPr>
              <a:t>Disposer </a:t>
            </a:r>
            <a:r>
              <a:rPr lang="fr-FR" sz="2000" dirty="0" smtClean="0">
                <a:solidFill>
                  <a:schemeClr val="accent1">
                    <a:lumMod val="75000"/>
                  </a:schemeClr>
                </a:solidFill>
              </a:rPr>
              <a:t>des </a:t>
            </a:r>
            <a:r>
              <a:rPr lang="fr-FR" sz="2000" dirty="0">
                <a:solidFill>
                  <a:schemeClr val="accent1">
                    <a:lumMod val="75000"/>
                  </a:schemeClr>
                </a:solidFill>
              </a:rPr>
              <a:t>moyens à la hauteur des missions et faire face aux risques de ruptures temporaires de capacité.</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459" y="2163867"/>
            <a:ext cx="4202837" cy="1680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79893" y="4077072"/>
            <a:ext cx="3303968" cy="743484"/>
          </a:xfrm>
          <a:prstGeom prst="rect">
            <a:avLst/>
          </a:prstGeom>
        </p:spPr>
        <p:txBody>
          <a:bodyPr wrap="square" lIns="77925" tIns="38963" rIns="77925" bIns="38963">
            <a:spAutoFit/>
          </a:bodyPr>
          <a:lstStyle/>
          <a:p>
            <a:pPr>
              <a:lnSpc>
                <a:spcPct val="90000"/>
              </a:lnSpc>
              <a:spcBef>
                <a:spcPct val="0"/>
              </a:spcBef>
            </a:pPr>
            <a:r>
              <a:rPr lang="fr-FR" sz="1600" dirty="0">
                <a:solidFill>
                  <a:schemeClr val="accent1">
                    <a:lumMod val="75000"/>
                  </a:schemeClr>
                </a:solidFill>
                <a:latin typeface="+mj-lt"/>
              </a:rPr>
              <a:t>En plus du volet effectif, soutien aux équipements et intensification des programmes d’armées </a:t>
            </a:r>
            <a:r>
              <a:rPr lang="fr-FR" sz="1600" dirty="0" smtClean="0">
                <a:solidFill>
                  <a:schemeClr val="accent1">
                    <a:lumMod val="75000"/>
                  </a:schemeClr>
                </a:solidFill>
                <a:latin typeface="+mj-lt"/>
              </a:rPr>
              <a:t>:</a:t>
            </a:r>
            <a:endParaRPr lang="fr-FR" sz="1600" dirty="0">
              <a:solidFill>
                <a:schemeClr val="accent1">
                  <a:lumMod val="75000"/>
                </a:schemeClr>
              </a:solidFill>
              <a:latin typeface="+mj-lt"/>
            </a:endParaRPr>
          </a:p>
        </p:txBody>
      </p:sp>
      <p:sp>
        <p:nvSpPr>
          <p:cNvPr id="6" name="Rectangle 5"/>
          <p:cNvSpPr/>
          <p:nvPr/>
        </p:nvSpPr>
        <p:spPr>
          <a:xfrm>
            <a:off x="1907704" y="1439216"/>
            <a:ext cx="6120680" cy="417241"/>
          </a:xfrm>
          <a:prstGeom prst="rect">
            <a:avLst/>
          </a:prstGeom>
        </p:spPr>
        <p:txBody>
          <a:bodyPr wrap="square" lIns="77925" tIns="38963" rIns="77925" bIns="38963">
            <a:spAutoFit/>
          </a:bodyPr>
          <a:lstStyle/>
          <a:p>
            <a:pPr algn="just">
              <a:lnSpc>
                <a:spcPct val="90000"/>
              </a:lnSpc>
              <a:spcBef>
                <a:spcPct val="0"/>
              </a:spcBef>
            </a:pPr>
            <a:r>
              <a:rPr lang="fr-FR" sz="2400" b="1" dirty="0">
                <a:solidFill>
                  <a:schemeClr val="accent1">
                    <a:lumMod val="75000"/>
                  </a:schemeClr>
                </a:solidFill>
              </a:rPr>
              <a:t>Construire un outil de défense agile et réactif</a:t>
            </a:r>
          </a:p>
        </p:txBody>
      </p:sp>
      <p:sp>
        <p:nvSpPr>
          <p:cNvPr id="10" name="Titre 1"/>
          <p:cNvSpPr txBox="1">
            <a:spLocks/>
          </p:cNvSpPr>
          <p:nvPr/>
        </p:nvSpPr>
        <p:spPr>
          <a:xfrm>
            <a:off x="180000" y="576000"/>
            <a:ext cx="8435280" cy="468000"/>
          </a:xfrm>
          <a:prstGeom prst="rect">
            <a:avLst/>
          </a:prstGeom>
        </p:spPr>
        <p:txBody>
          <a:bodyPr vert="horz" lIns="77925" tIns="38963" rIns="77925" bIns="38963" rtlCol="0" anchor="ctr">
            <a:spAutoFit/>
          </a:bodyPr>
          <a:lstStyle>
            <a:lvl1pPr algn="ctr" defTabSz="779252" rtl="0" eaLnBrk="1" latinLnBrk="0" hangingPunct="1">
              <a:spcBef>
                <a:spcPct val="0"/>
              </a:spcBef>
              <a:buNone/>
              <a:defRPr sz="3700" kern="1200">
                <a:solidFill>
                  <a:schemeClr val="tx1"/>
                </a:solidFill>
                <a:latin typeface="+mj-lt"/>
                <a:ea typeface="+mj-ea"/>
                <a:cs typeface="+mj-cs"/>
              </a:defRPr>
            </a:lvl1pPr>
          </a:lstStyle>
          <a:p>
            <a:pPr algn="l"/>
            <a:r>
              <a:rPr lang="fr-FR" sz="2800" b="1" dirty="0" smtClean="0">
                <a:solidFill>
                  <a:schemeClr val="bg1"/>
                </a:solidFill>
                <a:cs typeface="Arial" panose="020B0604020202020204" pitchFamily="34" charset="0"/>
              </a:rPr>
              <a:t>Le budget de la Défense</a:t>
            </a:r>
            <a:endParaRPr lang="fr-FR" sz="2800" b="1" dirty="0">
              <a:solidFill>
                <a:schemeClr val="bg1"/>
              </a:solidFill>
              <a:cs typeface="Arial" panose="020B0604020202020204" pitchFamily="34" charset="0"/>
            </a:endParaRPr>
          </a:p>
        </p:txBody>
      </p:sp>
      <p:sp>
        <p:nvSpPr>
          <p:cNvPr id="9" name="ZoneTexte 8"/>
          <p:cNvSpPr txBox="1"/>
          <p:nvPr/>
        </p:nvSpPr>
        <p:spPr>
          <a:xfrm>
            <a:off x="322492" y="6597352"/>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a:t>
            </a:r>
            <a:r>
              <a:rPr lang="fr-FR" sz="900" i="1" dirty="0" smtClean="0">
                <a:solidFill>
                  <a:schemeClr val="accent1">
                    <a:lumMod val="50000"/>
                  </a:schemeClr>
                </a:solidFill>
              </a:rPr>
              <a:t>Revue stratégique 2017.</a:t>
            </a:r>
            <a:endParaRPr lang="fr-FR" sz="900" i="1" dirty="0">
              <a:solidFill>
                <a:schemeClr val="accent1">
                  <a:lumMod val="50000"/>
                </a:schemeClr>
              </a:solidFill>
            </a:endParaRPr>
          </a:p>
        </p:txBody>
      </p:sp>
      <p:sp>
        <p:nvSpPr>
          <p:cNvPr id="2" name="Rectangle 1"/>
          <p:cNvSpPr/>
          <p:nvPr/>
        </p:nvSpPr>
        <p:spPr>
          <a:xfrm>
            <a:off x="5204528" y="5000840"/>
            <a:ext cx="2967872" cy="1643527"/>
          </a:xfrm>
          <a:prstGeom prst="rect">
            <a:avLst/>
          </a:prstGeom>
        </p:spPr>
        <p:txBody>
          <a:bodyPr wrap="square">
            <a:spAutoFit/>
          </a:bodyPr>
          <a:lstStyle/>
          <a:p>
            <a:pPr marL="530324" lvl="1" indent="-227282" algn="just">
              <a:lnSpc>
                <a:spcPct val="90000"/>
              </a:lnSpc>
              <a:spcBef>
                <a:spcPct val="0"/>
              </a:spcBef>
              <a:buFont typeface="Wingdings" panose="05000000000000000000" pitchFamily="2" charset="2"/>
              <a:buChar char="ü"/>
            </a:pPr>
            <a:r>
              <a:rPr lang="fr-FR" sz="1600" b="1" dirty="0">
                <a:solidFill>
                  <a:schemeClr val="accent1">
                    <a:lumMod val="75000"/>
                  </a:schemeClr>
                </a:solidFill>
              </a:rPr>
              <a:t>Programme Scorpion </a:t>
            </a:r>
            <a:r>
              <a:rPr lang="fr-FR" sz="1600" dirty="0">
                <a:solidFill>
                  <a:schemeClr val="accent1">
                    <a:lumMod val="75000"/>
                  </a:schemeClr>
                </a:solidFill>
              </a:rPr>
              <a:t>pour </a:t>
            </a:r>
            <a:r>
              <a:rPr lang="fr-FR" sz="1600" dirty="0" smtClean="0">
                <a:solidFill>
                  <a:schemeClr val="accent1">
                    <a:lumMod val="75000"/>
                  </a:schemeClr>
                </a:solidFill>
              </a:rPr>
              <a:t>l’armée </a:t>
            </a:r>
            <a:r>
              <a:rPr lang="fr-FR" sz="1600" dirty="0">
                <a:solidFill>
                  <a:schemeClr val="accent1">
                    <a:lumMod val="75000"/>
                  </a:schemeClr>
                </a:solidFill>
              </a:rPr>
              <a:t>de </a:t>
            </a:r>
            <a:r>
              <a:rPr lang="fr-FR" sz="1600" dirty="0" smtClean="0">
                <a:solidFill>
                  <a:schemeClr val="accent1">
                    <a:lumMod val="75000"/>
                  </a:schemeClr>
                </a:solidFill>
              </a:rPr>
              <a:t>terre.</a:t>
            </a:r>
            <a:endParaRPr lang="fr-FR" sz="1600" dirty="0">
              <a:solidFill>
                <a:schemeClr val="accent1">
                  <a:lumMod val="75000"/>
                </a:schemeClr>
              </a:solidFill>
            </a:endParaRPr>
          </a:p>
          <a:p>
            <a:pPr marL="303042" lvl="1" algn="just">
              <a:lnSpc>
                <a:spcPct val="90000"/>
              </a:lnSpc>
              <a:spcBef>
                <a:spcPct val="0"/>
              </a:spcBef>
            </a:pPr>
            <a:endParaRPr lang="fr-FR" sz="1600" dirty="0">
              <a:solidFill>
                <a:schemeClr val="accent1">
                  <a:lumMod val="75000"/>
                </a:schemeClr>
              </a:solidFill>
            </a:endParaRPr>
          </a:p>
          <a:p>
            <a:pPr marL="530324" lvl="1" indent="-227282">
              <a:lnSpc>
                <a:spcPct val="90000"/>
              </a:lnSpc>
              <a:spcBef>
                <a:spcPct val="0"/>
              </a:spcBef>
              <a:buFont typeface="Wingdings" panose="05000000000000000000" pitchFamily="2" charset="2"/>
              <a:buChar char="ü"/>
            </a:pPr>
            <a:r>
              <a:rPr lang="fr-FR" sz="1600" dirty="0">
                <a:solidFill>
                  <a:schemeClr val="accent1">
                    <a:lumMod val="75000"/>
                  </a:schemeClr>
                </a:solidFill>
              </a:rPr>
              <a:t>Renouvellement des moyens, notamment le </a:t>
            </a:r>
            <a:r>
              <a:rPr lang="fr-FR" sz="1600" b="1" dirty="0">
                <a:solidFill>
                  <a:schemeClr val="accent1">
                    <a:lumMod val="75000"/>
                  </a:schemeClr>
                </a:solidFill>
              </a:rPr>
              <a:t>programme Barracuda </a:t>
            </a:r>
            <a:r>
              <a:rPr lang="fr-FR" sz="1600" dirty="0">
                <a:solidFill>
                  <a:schemeClr val="accent1">
                    <a:lumMod val="75000"/>
                  </a:schemeClr>
                </a:solidFill>
              </a:rPr>
              <a:t>pour la Marine.</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929" t="52549" r="53333" b="34102"/>
          <a:stretch/>
        </p:blipFill>
        <p:spPr bwMode="auto">
          <a:xfrm>
            <a:off x="324694" y="3429000"/>
            <a:ext cx="3931455" cy="2472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23528" y="3473713"/>
            <a:ext cx="2657411" cy="1077218"/>
          </a:xfrm>
          <a:prstGeom prst="rect">
            <a:avLst/>
          </a:prstGeom>
        </p:spPr>
        <p:txBody>
          <a:bodyPr wrap="square">
            <a:spAutoFit/>
          </a:bodyPr>
          <a:lstStyle/>
          <a:p>
            <a:r>
              <a:rPr lang="fr-FR" sz="1600" dirty="0">
                <a:solidFill>
                  <a:schemeClr val="bg1"/>
                </a:solidFill>
                <a:latin typeface="+mj-lt"/>
              </a:rPr>
              <a:t>Livraison des </a:t>
            </a:r>
          </a:p>
          <a:p>
            <a:r>
              <a:rPr lang="fr-FR" sz="1600" dirty="0">
                <a:solidFill>
                  <a:schemeClr val="bg1"/>
                </a:solidFill>
                <a:latin typeface="+mj-lt"/>
              </a:rPr>
              <a:t>4 premiers </a:t>
            </a:r>
          </a:p>
          <a:p>
            <a:r>
              <a:rPr lang="fr-FR" sz="1600" dirty="0">
                <a:solidFill>
                  <a:schemeClr val="bg1"/>
                </a:solidFill>
                <a:latin typeface="+mj-lt"/>
              </a:rPr>
              <a:t>SNA Barracuda</a:t>
            </a:r>
          </a:p>
          <a:p>
            <a:r>
              <a:rPr lang="fr-FR" sz="1600" dirty="0" smtClean="0">
                <a:solidFill>
                  <a:schemeClr val="bg1"/>
                </a:solidFill>
                <a:latin typeface="+mj-lt"/>
              </a:rPr>
              <a:t>D’ici 2025</a:t>
            </a:r>
            <a:endParaRPr lang="fr-FR" sz="1600" dirty="0">
              <a:solidFill>
                <a:schemeClr val="bg1"/>
              </a:solidFill>
              <a:latin typeface="+mj-lt"/>
            </a:endParaRP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724" t="27155" r="20345" b="16380"/>
          <a:stretch/>
        </p:blipFill>
        <p:spPr bwMode="auto">
          <a:xfrm>
            <a:off x="2562946" y="5036466"/>
            <a:ext cx="2749387" cy="1607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4813974" y="2276872"/>
            <a:ext cx="2657411" cy="338554"/>
          </a:xfrm>
          <a:prstGeom prst="rect">
            <a:avLst/>
          </a:prstGeom>
        </p:spPr>
        <p:txBody>
          <a:bodyPr wrap="square">
            <a:spAutoFit/>
          </a:bodyPr>
          <a:lstStyle/>
          <a:p>
            <a:r>
              <a:rPr lang="fr-FR" sz="1600" dirty="0" smtClean="0">
                <a:solidFill>
                  <a:schemeClr val="bg1"/>
                </a:solidFill>
                <a:latin typeface="+mj-lt"/>
              </a:rPr>
              <a:t>A400 M</a:t>
            </a:r>
            <a:endParaRPr lang="fr-FR" sz="1600" dirty="0">
              <a:solidFill>
                <a:schemeClr val="bg1"/>
              </a:solidFill>
              <a:latin typeface="+mj-lt"/>
            </a:endParaRPr>
          </a:p>
        </p:txBody>
      </p:sp>
    </p:spTree>
    <p:extLst>
      <p:ext uri="{BB962C8B-B14F-4D97-AF65-F5344CB8AC3E}">
        <p14:creationId xmlns:p14="http://schemas.microsoft.com/office/powerpoint/2010/main" val="2978046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80000" y="576000"/>
            <a:ext cx="8575957" cy="468000"/>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600" b="1" dirty="0">
                <a:solidFill>
                  <a:srgbClr val="FFFFFF"/>
                </a:solidFill>
                <a:cs typeface="Arial" panose="020B0604020202020204" pitchFamily="34" charset="0"/>
              </a:rPr>
              <a:t>Un acteur économique important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798" t="41094" r="36304" b="33334"/>
          <a:stretch/>
        </p:blipFill>
        <p:spPr bwMode="auto">
          <a:xfrm>
            <a:off x="0" y="2779827"/>
            <a:ext cx="5796136" cy="309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395536" y="6481946"/>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a:t>
            </a:r>
            <a:r>
              <a:rPr lang="fr-FR" sz="900" i="1" dirty="0" smtClean="0">
                <a:solidFill>
                  <a:schemeClr val="accent1">
                    <a:lumMod val="50000"/>
                  </a:schemeClr>
                </a:solidFill>
              </a:rPr>
              <a:t>annuaire statistique de la défense, </a:t>
            </a:r>
            <a:r>
              <a:rPr lang="fr-FR" sz="900" i="1" dirty="0">
                <a:solidFill>
                  <a:schemeClr val="accent1">
                    <a:lumMod val="50000"/>
                  </a:schemeClr>
                </a:solidFill>
              </a:rPr>
              <a:t>éditions 2017.</a:t>
            </a:r>
          </a:p>
        </p:txBody>
      </p:sp>
      <p:sp>
        <p:nvSpPr>
          <p:cNvPr id="14" name="Rectangle 13"/>
          <p:cNvSpPr/>
          <p:nvPr/>
        </p:nvSpPr>
        <p:spPr>
          <a:xfrm>
            <a:off x="1907704" y="1475656"/>
            <a:ext cx="6732745" cy="1002017"/>
          </a:xfrm>
          <a:prstGeom prst="rect">
            <a:avLst/>
          </a:prstGeom>
        </p:spPr>
        <p:txBody>
          <a:bodyPr wrap="square" lIns="77925" tIns="38963" rIns="77925" bIns="38963">
            <a:spAutoFit/>
          </a:bodyPr>
          <a:lstStyle/>
          <a:p>
            <a:pPr algn="ctr"/>
            <a:r>
              <a:rPr lang="fr-FR" sz="2400" b="1" dirty="0">
                <a:solidFill>
                  <a:schemeClr val="accent1">
                    <a:lumMod val="75000"/>
                  </a:schemeClr>
                </a:solidFill>
                <a:ea typeface="+mj-ea"/>
                <a:cs typeface="Arial" panose="020B0604020202020204" pitchFamily="34" charset="0"/>
              </a:rPr>
              <a:t>18,2 Md€ payés aux fournisseurs du </a:t>
            </a:r>
            <a:r>
              <a:rPr lang="fr-FR" sz="2400" b="1" dirty="0" smtClean="0">
                <a:solidFill>
                  <a:schemeClr val="accent1">
                    <a:lumMod val="75000"/>
                  </a:schemeClr>
                </a:solidFill>
                <a:ea typeface="+mj-ea"/>
                <a:cs typeface="Arial" panose="020B0604020202020204" pitchFamily="34" charset="0"/>
              </a:rPr>
              <a:t>ministère</a:t>
            </a:r>
            <a:endParaRPr lang="fr-FR" sz="2400" b="1" dirty="0">
              <a:solidFill>
                <a:schemeClr val="accent1">
                  <a:lumMod val="75000"/>
                </a:schemeClr>
              </a:solidFill>
              <a:ea typeface="+mj-ea"/>
              <a:cs typeface="Arial" panose="020B0604020202020204" pitchFamily="34" charset="0"/>
            </a:endParaRPr>
          </a:p>
          <a:p>
            <a:pPr algn="ctr"/>
            <a:endParaRPr lang="fr-FR" sz="1200" b="1" dirty="0">
              <a:solidFill>
                <a:schemeClr val="accent1">
                  <a:lumMod val="75000"/>
                </a:schemeClr>
              </a:solidFill>
              <a:ea typeface="+mj-ea"/>
              <a:cs typeface="Arial" panose="020B0604020202020204" pitchFamily="34" charset="0"/>
            </a:endParaRPr>
          </a:p>
          <a:p>
            <a:pPr algn="ctr"/>
            <a:r>
              <a:rPr lang="fr-FR" sz="2400" b="1" dirty="0">
                <a:solidFill>
                  <a:schemeClr val="accent1">
                    <a:lumMod val="75000"/>
                  </a:schemeClr>
                </a:solidFill>
                <a:ea typeface="+mj-ea"/>
                <a:cs typeface="Arial" panose="020B0604020202020204" pitchFamily="34" charset="0"/>
              </a:rPr>
              <a:t>29 000 entreprises fournisseurs</a:t>
            </a:r>
          </a:p>
        </p:txBody>
      </p:sp>
      <p:sp>
        <p:nvSpPr>
          <p:cNvPr id="6" name="Rectangle 5"/>
          <p:cNvSpPr/>
          <p:nvPr/>
        </p:nvSpPr>
        <p:spPr>
          <a:xfrm>
            <a:off x="5866834" y="2777882"/>
            <a:ext cx="3281968" cy="2246769"/>
          </a:xfrm>
          <a:prstGeom prst="rect">
            <a:avLst/>
          </a:prstGeom>
        </p:spPr>
        <p:txBody>
          <a:bodyPr wrap="square">
            <a:spAutoFit/>
          </a:bodyPr>
          <a:lstStyle/>
          <a:p>
            <a:r>
              <a:rPr lang="fr-FR" sz="2000" b="1" dirty="0">
                <a:solidFill>
                  <a:schemeClr val="accent1">
                    <a:lumMod val="75000"/>
                  </a:schemeClr>
                </a:solidFill>
                <a:effectLst>
                  <a:outerShdw blurRad="38100" dist="38100" dir="2700000" algn="tl">
                    <a:srgbClr val="000000">
                      <a:alpha val="43137"/>
                    </a:srgbClr>
                  </a:outerShdw>
                </a:effectLst>
              </a:rPr>
              <a:t>Acteur de l’innovation industrielle et technologique </a:t>
            </a:r>
            <a:r>
              <a:rPr lang="fr-FR" altLang="fr-FR" sz="2000" dirty="0">
                <a:solidFill>
                  <a:schemeClr val="accent1">
                    <a:lumMod val="75000"/>
                  </a:schemeClr>
                </a:solidFill>
              </a:rPr>
              <a:t>performante et plurielle dans le cadre d’une politique industrielle adaptée aux enjeux opérationnels et industriels. </a:t>
            </a:r>
          </a:p>
        </p:txBody>
      </p:sp>
      <p:sp>
        <p:nvSpPr>
          <p:cNvPr id="2" name="Rectangle 1"/>
          <p:cNvSpPr/>
          <p:nvPr/>
        </p:nvSpPr>
        <p:spPr>
          <a:xfrm>
            <a:off x="5940152" y="5157192"/>
            <a:ext cx="2160240" cy="1631216"/>
          </a:xfrm>
          <a:prstGeom prst="rect">
            <a:avLst/>
          </a:prstGeom>
          <a:solidFill>
            <a:schemeClr val="accent1">
              <a:lumMod val="20000"/>
              <a:lumOff val="80000"/>
            </a:schemeClr>
          </a:solidFill>
        </p:spPr>
        <p:txBody>
          <a:bodyPr wrap="square">
            <a:spAutoFit/>
          </a:bodyPr>
          <a:lstStyle/>
          <a:p>
            <a:pPr algn="ctr"/>
            <a:r>
              <a:rPr lang="fr-FR" sz="2000" b="1" i="1" dirty="0" smtClean="0">
                <a:solidFill>
                  <a:schemeClr val="accent1">
                    <a:lumMod val="75000"/>
                  </a:schemeClr>
                </a:solidFill>
                <a:ea typeface="+mj-ea"/>
                <a:cs typeface="Arial" panose="020B0604020202020204" pitchFamily="34" charset="0"/>
              </a:rPr>
              <a:t>De </a:t>
            </a:r>
            <a:r>
              <a:rPr lang="fr-FR" sz="2000" b="1" i="1" dirty="0">
                <a:solidFill>
                  <a:srgbClr val="376092"/>
                </a:solidFill>
              </a:rPr>
              <a:t>730 Md</a:t>
            </a:r>
            <a:r>
              <a:rPr lang="fr-FR" sz="2000" b="1" i="1" dirty="0" smtClean="0">
                <a:solidFill>
                  <a:srgbClr val="376092"/>
                </a:solidFill>
              </a:rPr>
              <a:t>€</a:t>
            </a:r>
            <a:r>
              <a:rPr lang="fr-FR" sz="2000" i="1" dirty="0"/>
              <a:t> </a:t>
            </a:r>
            <a:r>
              <a:rPr lang="fr-FR" sz="2000" b="1" i="1" dirty="0">
                <a:solidFill>
                  <a:schemeClr val="accent1">
                    <a:lumMod val="75000"/>
                  </a:schemeClr>
                </a:solidFill>
                <a:ea typeface="+mj-ea"/>
                <a:cs typeface="Arial" panose="020B0604020202020204" pitchFamily="34" charset="0"/>
              </a:rPr>
              <a:t>à </a:t>
            </a:r>
            <a:r>
              <a:rPr lang="fr-FR" sz="2000" b="1" i="1" dirty="0" smtClean="0">
                <a:solidFill>
                  <a:schemeClr val="accent1">
                    <a:lumMod val="75000"/>
                  </a:schemeClr>
                </a:solidFill>
                <a:ea typeface="+mj-ea"/>
                <a:cs typeface="Arial" panose="020B0604020202020204" pitchFamily="34" charset="0"/>
              </a:rPr>
              <a:t>1 </a:t>
            </a:r>
            <a:r>
              <a:rPr lang="fr-FR" sz="2000" b="1" i="1" dirty="0">
                <a:solidFill>
                  <a:srgbClr val="376092"/>
                </a:solidFill>
              </a:rPr>
              <a:t>Md</a:t>
            </a:r>
            <a:r>
              <a:rPr lang="fr-FR" sz="2000" b="1" i="1" dirty="0" smtClean="0">
                <a:solidFill>
                  <a:srgbClr val="376092"/>
                </a:solidFill>
              </a:rPr>
              <a:t>€/</a:t>
            </a:r>
            <a:r>
              <a:rPr lang="fr-FR" sz="2000" b="1" i="1" dirty="0" smtClean="0">
                <a:solidFill>
                  <a:schemeClr val="accent1">
                    <a:lumMod val="75000"/>
                  </a:schemeClr>
                </a:solidFill>
                <a:ea typeface="+mj-ea"/>
                <a:cs typeface="Arial" panose="020B0604020202020204" pitchFamily="34" charset="0"/>
              </a:rPr>
              <a:t>an </a:t>
            </a:r>
            <a:r>
              <a:rPr lang="fr-FR" sz="2000" b="1" i="1" dirty="0">
                <a:solidFill>
                  <a:schemeClr val="accent1">
                    <a:lumMod val="75000"/>
                  </a:schemeClr>
                </a:solidFill>
                <a:ea typeface="+mj-ea"/>
                <a:cs typeface="Arial" panose="020B0604020202020204" pitchFamily="34" charset="0"/>
              </a:rPr>
              <a:t>dès </a:t>
            </a:r>
            <a:r>
              <a:rPr lang="fr-FR" sz="2000" b="1" i="1" dirty="0" smtClean="0">
                <a:solidFill>
                  <a:schemeClr val="accent1">
                    <a:lumMod val="75000"/>
                  </a:schemeClr>
                </a:solidFill>
                <a:ea typeface="+mj-ea"/>
                <a:cs typeface="Arial" panose="020B0604020202020204" pitchFamily="34" charset="0"/>
              </a:rPr>
              <a:t>2022 </a:t>
            </a:r>
            <a:r>
              <a:rPr lang="fr-FR" sz="2000" i="1" dirty="0" smtClean="0">
                <a:solidFill>
                  <a:schemeClr val="accent1">
                    <a:lumMod val="75000"/>
                  </a:schemeClr>
                </a:solidFill>
                <a:ea typeface="+mj-ea"/>
                <a:cs typeface="Arial" panose="020B0604020202020204" pitchFamily="34" charset="0"/>
              </a:rPr>
              <a:t>pour </a:t>
            </a:r>
            <a:r>
              <a:rPr lang="fr-FR" sz="2000" i="1" dirty="0">
                <a:solidFill>
                  <a:schemeClr val="accent1">
                    <a:lumMod val="75000"/>
                  </a:schemeClr>
                </a:solidFill>
                <a:ea typeface="+mj-ea"/>
                <a:cs typeface="Arial" panose="020B0604020202020204" pitchFamily="34" charset="0"/>
              </a:rPr>
              <a:t>le budget études techniques et </a:t>
            </a:r>
            <a:r>
              <a:rPr lang="fr-FR" sz="2000" i="1" dirty="0" smtClean="0">
                <a:solidFill>
                  <a:schemeClr val="accent1">
                    <a:lumMod val="75000"/>
                  </a:schemeClr>
                </a:solidFill>
                <a:ea typeface="+mj-ea"/>
                <a:cs typeface="Arial" panose="020B0604020202020204" pitchFamily="34" charset="0"/>
              </a:rPr>
              <a:t>innovation</a:t>
            </a:r>
            <a:r>
              <a:rPr lang="fr-FR" sz="2000" b="1" dirty="0" smtClean="0">
                <a:solidFill>
                  <a:schemeClr val="accent1">
                    <a:lumMod val="75000"/>
                  </a:schemeClr>
                </a:solidFill>
                <a:ea typeface="+mj-ea"/>
                <a:cs typeface="Arial" panose="020B0604020202020204" pitchFamily="34" charset="0"/>
              </a:rPr>
              <a:t>.</a:t>
            </a:r>
            <a:endParaRPr lang="fr-FR" sz="2000" b="1" dirty="0">
              <a:solidFill>
                <a:schemeClr val="accent1">
                  <a:lumMod val="75000"/>
                </a:schemeClr>
              </a:solidFill>
              <a:ea typeface="+mj-ea"/>
              <a:cs typeface="Arial" panose="020B0604020202020204" pitchFamily="34" charset="0"/>
            </a:endParaRPr>
          </a:p>
        </p:txBody>
      </p:sp>
    </p:spTree>
    <p:extLst>
      <p:ext uri="{BB962C8B-B14F-4D97-AF65-F5344CB8AC3E}">
        <p14:creationId xmlns:p14="http://schemas.microsoft.com/office/powerpoint/2010/main" val="1111401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2044585" y="1340768"/>
            <a:ext cx="6919903" cy="3697431"/>
            <a:chOff x="1630481" y="1589557"/>
            <a:chExt cx="7107200" cy="3697431"/>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3028" t="24949" r="68319" b="37526"/>
            <a:stretch/>
          </p:blipFill>
          <p:spPr>
            <a:xfrm>
              <a:off x="4363636" y="2108162"/>
              <a:ext cx="4065501" cy="317882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630481" y="1589557"/>
              <a:ext cx="7107200" cy="817351"/>
            </a:xfrm>
            <a:prstGeom prst="rect">
              <a:avLst/>
            </a:prstGeom>
          </p:spPr>
          <p:txBody>
            <a:bodyPr wrap="square" lIns="77925" tIns="38963" rIns="77925" bIns="38963">
              <a:spAutoFit/>
            </a:bodyPr>
            <a:lstStyle/>
            <a:p>
              <a:pPr algn="ctr"/>
              <a:r>
                <a:rPr lang="fr-FR" sz="2400" b="1" dirty="0" smtClean="0">
                  <a:solidFill>
                    <a:schemeClr val="accent1">
                      <a:lumMod val="75000"/>
                    </a:schemeClr>
                  </a:solidFill>
                  <a:ea typeface="+mj-ea"/>
                  <a:cs typeface="Arial" panose="020B0604020202020204" pitchFamily="34" charset="0"/>
                </a:rPr>
                <a:t>1</a:t>
              </a:r>
              <a:r>
                <a:rPr lang="fr-FR" sz="2400" b="1" baseline="30000" dirty="0" smtClean="0">
                  <a:solidFill>
                    <a:schemeClr val="accent1">
                      <a:lumMod val="75000"/>
                    </a:schemeClr>
                  </a:solidFill>
                  <a:ea typeface="+mj-ea"/>
                  <a:cs typeface="Arial" panose="020B0604020202020204" pitchFamily="34" charset="0"/>
                </a:rPr>
                <a:t>er</a:t>
              </a:r>
              <a:r>
                <a:rPr lang="fr-FR" sz="2400" b="1" dirty="0" smtClean="0">
                  <a:solidFill>
                    <a:schemeClr val="accent1">
                      <a:lumMod val="75000"/>
                    </a:schemeClr>
                  </a:solidFill>
                  <a:ea typeface="+mj-ea"/>
                  <a:cs typeface="Arial" panose="020B0604020202020204" pitchFamily="34" charset="0"/>
                </a:rPr>
                <a:t> acheteur et premier investisseur public de France</a:t>
              </a:r>
            </a:p>
            <a:p>
              <a:pPr algn="ctr"/>
              <a:endParaRPr lang="fr-FR" sz="2400" b="1" dirty="0">
                <a:solidFill>
                  <a:schemeClr val="accent1">
                    <a:lumMod val="75000"/>
                  </a:schemeClr>
                </a:solidFill>
                <a:ea typeface="+mj-ea"/>
                <a:cs typeface="Arial" panose="020B0604020202020204" pitchFamily="34" charset="0"/>
              </a:endParaRPr>
            </a:p>
          </p:txBody>
        </p:sp>
      </p:grpSp>
      <p:sp>
        <p:nvSpPr>
          <p:cNvPr id="11" name="Rectangle 10"/>
          <p:cNvSpPr/>
          <p:nvPr/>
        </p:nvSpPr>
        <p:spPr>
          <a:xfrm>
            <a:off x="4572000" y="5268944"/>
            <a:ext cx="3551132" cy="1648348"/>
          </a:xfrm>
          <a:prstGeom prst="rect">
            <a:avLst/>
          </a:prstGeom>
        </p:spPr>
        <p:txBody>
          <a:bodyPr wrap="square" lIns="77925" tIns="38963" rIns="77925" bIns="38963">
            <a:spAutoFit/>
          </a:bodyPr>
          <a:lstStyle/>
          <a:p>
            <a:pPr algn="ctr"/>
            <a:r>
              <a:rPr lang="fr-FR" sz="2400" b="1" dirty="0" smtClean="0">
                <a:solidFill>
                  <a:schemeClr val="accent1">
                    <a:lumMod val="75000"/>
                  </a:schemeClr>
                </a:solidFill>
                <a:ea typeface="+mj-ea"/>
                <a:cs typeface="Arial" panose="020B0604020202020204" pitchFamily="34" charset="0"/>
              </a:rPr>
              <a:t>81 %</a:t>
            </a:r>
            <a:r>
              <a:rPr lang="fr-FR" sz="2000" b="1" dirty="0" smtClean="0">
                <a:solidFill>
                  <a:schemeClr val="accent1">
                    <a:lumMod val="75000"/>
                  </a:schemeClr>
                </a:solidFill>
                <a:ea typeface="+mj-ea"/>
                <a:cs typeface="Arial" panose="020B0604020202020204" pitchFamily="34" charset="0"/>
              </a:rPr>
              <a:t> </a:t>
            </a:r>
            <a:r>
              <a:rPr lang="fr-FR" sz="2000" b="1" dirty="0">
                <a:solidFill>
                  <a:schemeClr val="accent1">
                    <a:lumMod val="75000"/>
                  </a:schemeClr>
                </a:solidFill>
                <a:ea typeface="+mj-ea"/>
                <a:cs typeface="Arial" panose="020B0604020202020204" pitchFamily="34" charset="0"/>
              </a:rPr>
              <a:t>des dépenses d’investissement de </a:t>
            </a:r>
            <a:r>
              <a:rPr lang="fr-FR" sz="2000" b="1" dirty="0" smtClean="0">
                <a:solidFill>
                  <a:schemeClr val="accent1">
                    <a:lumMod val="75000"/>
                  </a:schemeClr>
                </a:solidFill>
                <a:ea typeface="+mj-ea"/>
                <a:cs typeface="Arial" panose="020B0604020202020204" pitchFamily="34" charset="0"/>
              </a:rPr>
              <a:t>l’État </a:t>
            </a:r>
            <a:endParaRPr lang="fr-FR" sz="2000" b="1" dirty="0">
              <a:solidFill>
                <a:schemeClr val="accent1">
                  <a:lumMod val="75000"/>
                </a:schemeClr>
              </a:solidFill>
              <a:ea typeface="+mj-ea"/>
              <a:cs typeface="Arial" panose="020B0604020202020204" pitchFamily="34" charset="0"/>
            </a:endParaRPr>
          </a:p>
          <a:p>
            <a:pPr algn="ctr"/>
            <a:endParaRPr lang="fr-FR" sz="1000" b="1" dirty="0">
              <a:solidFill>
                <a:schemeClr val="accent1">
                  <a:lumMod val="75000"/>
                </a:schemeClr>
              </a:solidFill>
              <a:ea typeface="+mj-ea"/>
              <a:cs typeface="Arial" panose="020B0604020202020204" pitchFamily="34" charset="0"/>
            </a:endParaRPr>
          </a:p>
          <a:p>
            <a:pPr algn="ctr"/>
            <a:r>
              <a:rPr lang="fr-FR" sz="2400" b="1" dirty="0">
                <a:solidFill>
                  <a:schemeClr val="accent1">
                    <a:lumMod val="75000"/>
                  </a:schemeClr>
                </a:solidFill>
                <a:ea typeface="+mj-ea"/>
                <a:cs typeface="Arial" panose="020B0604020202020204" pitchFamily="34" charset="0"/>
              </a:rPr>
              <a:t>17 Mds€ </a:t>
            </a:r>
            <a:r>
              <a:rPr lang="fr-FR" sz="2000" b="1" dirty="0">
                <a:solidFill>
                  <a:schemeClr val="accent1">
                    <a:lumMod val="75000"/>
                  </a:schemeClr>
                </a:solidFill>
                <a:ea typeface="+mj-ea"/>
                <a:cs typeface="Arial" panose="020B0604020202020204" pitchFamily="34" charset="0"/>
              </a:rPr>
              <a:t>d’équipement des </a:t>
            </a:r>
            <a:r>
              <a:rPr lang="fr-FR" sz="2000" b="1" dirty="0" smtClean="0">
                <a:solidFill>
                  <a:schemeClr val="accent1">
                    <a:lumMod val="75000"/>
                  </a:schemeClr>
                </a:solidFill>
                <a:ea typeface="+mj-ea"/>
                <a:cs typeface="Arial" panose="020B0604020202020204" pitchFamily="34" charset="0"/>
              </a:rPr>
              <a:t>forces</a:t>
            </a:r>
            <a:endParaRPr lang="fr-FR" sz="2000" b="1" dirty="0">
              <a:solidFill>
                <a:schemeClr val="accent1">
                  <a:lumMod val="75000"/>
                </a:schemeClr>
              </a:solidFill>
              <a:ea typeface="+mj-ea"/>
              <a:cs typeface="Arial" panose="020B0604020202020204" pitchFamily="34" charset="0"/>
            </a:endParaRPr>
          </a:p>
        </p:txBody>
      </p:sp>
      <p:sp>
        <p:nvSpPr>
          <p:cNvPr id="3" name="Rectangle 2"/>
          <p:cNvSpPr/>
          <p:nvPr/>
        </p:nvSpPr>
        <p:spPr>
          <a:xfrm>
            <a:off x="323526" y="2166002"/>
            <a:ext cx="4215972" cy="707886"/>
          </a:xfrm>
          <a:prstGeom prst="rect">
            <a:avLst/>
          </a:prstGeom>
        </p:spPr>
        <p:txBody>
          <a:bodyPr wrap="square">
            <a:spAutoFit/>
          </a:bodyPr>
          <a:lstStyle/>
          <a:p>
            <a:pPr>
              <a:defRPr/>
            </a:pPr>
            <a:r>
              <a:rPr lang="fr-FR" sz="2000" dirty="0" smtClean="0">
                <a:solidFill>
                  <a:schemeClr val="accent1">
                    <a:lumMod val="75000"/>
                  </a:schemeClr>
                </a:solidFill>
              </a:rPr>
              <a:t>Une Base industrielle </a:t>
            </a:r>
            <a:r>
              <a:rPr lang="fr-FR" sz="2000" dirty="0">
                <a:solidFill>
                  <a:schemeClr val="accent1">
                    <a:lumMod val="75000"/>
                  </a:schemeClr>
                </a:solidFill>
              </a:rPr>
              <a:t>et </a:t>
            </a:r>
            <a:r>
              <a:rPr lang="fr-FR" sz="2000" dirty="0" smtClean="0">
                <a:solidFill>
                  <a:schemeClr val="accent1">
                    <a:lumMod val="75000"/>
                  </a:schemeClr>
                </a:solidFill>
              </a:rPr>
              <a:t>technologique </a:t>
            </a:r>
            <a:r>
              <a:rPr lang="fr-FR" sz="2000" dirty="0">
                <a:solidFill>
                  <a:schemeClr val="accent1">
                    <a:lumMod val="75000"/>
                  </a:schemeClr>
                </a:solidFill>
              </a:rPr>
              <a:t>de </a:t>
            </a:r>
            <a:r>
              <a:rPr lang="fr-FR" sz="2000" dirty="0" smtClean="0">
                <a:solidFill>
                  <a:schemeClr val="accent1">
                    <a:lumMod val="75000"/>
                  </a:schemeClr>
                </a:solidFill>
              </a:rPr>
              <a:t>Défense performante :</a:t>
            </a:r>
            <a:endParaRPr lang="fr-FR" sz="2000" dirty="0">
              <a:solidFill>
                <a:schemeClr val="accent1">
                  <a:lumMod val="75000"/>
                </a:schemeClr>
              </a:solidFill>
            </a:endParaRPr>
          </a:p>
        </p:txBody>
      </p:sp>
      <p:sp>
        <p:nvSpPr>
          <p:cNvPr id="8" name="Rectangle 7"/>
          <p:cNvSpPr/>
          <p:nvPr/>
        </p:nvSpPr>
        <p:spPr>
          <a:xfrm>
            <a:off x="261423" y="2924944"/>
            <a:ext cx="3816424" cy="2246769"/>
          </a:xfrm>
          <a:prstGeom prst="rect">
            <a:avLst/>
          </a:prstGeom>
        </p:spPr>
        <p:txBody>
          <a:bodyPr wrap="square">
            <a:spAutoFit/>
          </a:bodyPr>
          <a:lstStyle/>
          <a:p>
            <a:pPr marL="242888" indent="-242888">
              <a:buFont typeface="Wingdings" panose="05000000000000000000" pitchFamily="2" charset="2"/>
              <a:buChar char="ü"/>
              <a:defRPr/>
            </a:pPr>
            <a:r>
              <a:rPr lang="fr-FR" sz="1400" i="1" dirty="0">
                <a:solidFill>
                  <a:schemeClr val="accent1">
                    <a:lumMod val="75000"/>
                  </a:schemeClr>
                </a:solidFill>
              </a:rPr>
              <a:t>Irrigue 21 </a:t>
            </a:r>
            <a:r>
              <a:rPr lang="fr-FR" sz="1400" i="1" dirty="0" smtClean="0">
                <a:solidFill>
                  <a:schemeClr val="accent1">
                    <a:lumMod val="75000"/>
                  </a:schemeClr>
                </a:solidFill>
              </a:rPr>
              <a:t>Mds€ </a:t>
            </a:r>
            <a:r>
              <a:rPr lang="fr-FR" sz="1400" i="1" dirty="0">
                <a:solidFill>
                  <a:schemeClr val="accent1">
                    <a:lumMod val="75000"/>
                  </a:schemeClr>
                </a:solidFill>
              </a:rPr>
              <a:t>sur le </a:t>
            </a:r>
            <a:r>
              <a:rPr lang="fr-FR" sz="1400" i="1" dirty="0" smtClean="0">
                <a:solidFill>
                  <a:schemeClr val="accent1">
                    <a:lumMod val="75000"/>
                  </a:schemeClr>
                </a:solidFill>
              </a:rPr>
              <a:t>territoire.</a:t>
            </a:r>
            <a:endParaRPr lang="fr-FR" sz="1400" i="1" dirty="0">
              <a:solidFill>
                <a:schemeClr val="accent1">
                  <a:lumMod val="75000"/>
                </a:schemeClr>
              </a:solidFill>
            </a:endParaRPr>
          </a:p>
          <a:p>
            <a:pPr marL="242888" indent="-242888">
              <a:buFont typeface="Wingdings" panose="05000000000000000000" pitchFamily="2" charset="2"/>
              <a:buChar char="ü"/>
              <a:defRPr/>
            </a:pPr>
            <a:r>
              <a:rPr lang="fr-FR" sz="1400" i="1" dirty="0">
                <a:solidFill>
                  <a:schemeClr val="accent1">
                    <a:lumMod val="75000"/>
                  </a:schemeClr>
                </a:solidFill>
              </a:rPr>
              <a:t>Fournir aux forces armées les équipements nécessaires à l’accomplissement de leurs missions et asseoir l’autonomie stratégique de la </a:t>
            </a:r>
            <a:r>
              <a:rPr lang="fr-FR" sz="1400" i="1" dirty="0" smtClean="0">
                <a:solidFill>
                  <a:schemeClr val="accent1">
                    <a:lumMod val="75000"/>
                  </a:schemeClr>
                </a:solidFill>
              </a:rPr>
              <a:t>France.</a:t>
            </a:r>
            <a:endParaRPr lang="fr-FR" sz="1400" i="1" dirty="0">
              <a:solidFill>
                <a:schemeClr val="accent1">
                  <a:lumMod val="75000"/>
                </a:schemeClr>
              </a:solidFill>
            </a:endParaRPr>
          </a:p>
          <a:p>
            <a:pPr marL="242888" indent="-242888">
              <a:buFont typeface="Wingdings" panose="05000000000000000000" pitchFamily="2" charset="2"/>
              <a:buChar char="ü"/>
              <a:defRPr/>
            </a:pPr>
            <a:r>
              <a:rPr lang="fr-FR" sz="1400" i="1" dirty="0" smtClean="0">
                <a:solidFill>
                  <a:schemeClr val="accent1">
                    <a:lumMod val="75000"/>
                  </a:schemeClr>
                </a:solidFill>
              </a:rPr>
              <a:t>20 % </a:t>
            </a:r>
            <a:r>
              <a:rPr lang="fr-FR" sz="1400" i="1" dirty="0">
                <a:solidFill>
                  <a:schemeClr val="accent1">
                    <a:lumMod val="75000"/>
                  </a:schemeClr>
                </a:solidFill>
              </a:rPr>
              <a:t>des exportations de la </a:t>
            </a:r>
            <a:r>
              <a:rPr lang="fr-FR" sz="1400" i="1" dirty="0" smtClean="0">
                <a:solidFill>
                  <a:schemeClr val="accent1">
                    <a:lumMod val="75000"/>
                  </a:schemeClr>
                </a:solidFill>
              </a:rPr>
              <a:t>France.</a:t>
            </a:r>
            <a:endParaRPr lang="fr-FR" sz="1400" i="1" dirty="0">
              <a:solidFill>
                <a:schemeClr val="accent1">
                  <a:lumMod val="75000"/>
                </a:schemeClr>
              </a:solidFill>
            </a:endParaRPr>
          </a:p>
          <a:p>
            <a:pPr marL="242888" indent="-242888">
              <a:buFont typeface="Wingdings" panose="05000000000000000000" pitchFamily="2" charset="2"/>
              <a:buChar char="ü"/>
              <a:defRPr/>
            </a:pPr>
            <a:r>
              <a:rPr lang="fr-FR" sz="1400" i="1" dirty="0">
                <a:solidFill>
                  <a:schemeClr val="accent1">
                    <a:lumMod val="75000"/>
                  </a:schemeClr>
                </a:solidFill>
              </a:rPr>
              <a:t>36 Mds€ de contribution au solde commercial de la </a:t>
            </a:r>
            <a:r>
              <a:rPr lang="fr-FR" sz="1400" i="1" dirty="0" smtClean="0">
                <a:solidFill>
                  <a:schemeClr val="accent1">
                    <a:lumMod val="75000"/>
                  </a:schemeClr>
                </a:solidFill>
              </a:rPr>
              <a:t>France.</a:t>
            </a:r>
            <a:endParaRPr lang="fr-FR" sz="1400" i="1" dirty="0">
              <a:solidFill>
                <a:schemeClr val="accent1">
                  <a:lumMod val="75000"/>
                </a:schemeClr>
              </a:solidFill>
            </a:endParaRPr>
          </a:p>
          <a:p>
            <a:pPr marL="242888" indent="-242888">
              <a:buFont typeface="Wingdings" panose="05000000000000000000" pitchFamily="2" charset="2"/>
              <a:buChar char="ü"/>
              <a:defRPr/>
            </a:pPr>
            <a:r>
              <a:rPr lang="fr-FR" sz="1400" i="1" dirty="0" smtClean="0">
                <a:solidFill>
                  <a:schemeClr val="accent1">
                    <a:lumMod val="75000"/>
                  </a:schemeClr>
                </a:solidFill>
              </a:rPr>
              <a:t>19 % </a:t>
            </a:r>
            <a:r>
              <a:rPr lang="fr-FR" sz="1400" i="1" dirty="0">
                <a:solidFill>
                  <a:schemeClr val="accent1">
                    <a:lumMod val="75000"/>
                  </a:schemeClr>
                </a:solidFill>
              </a:rPr>
              <a:t>des efforts de R&amp;D des entreprises </a:t>
            </a:r>
            <a:r>
              <a:rPr lang="fr-FR" sz="1400" i="1" dirty="0" smtClean="0">
                <a:solidFill>
                  <a:schemeClr val="accent1">
                    <a:lumMod val="75000"/>
                  </a:schemeClr>
                </a:solidFill>
              </a:rPr>
              <a:t>résidentes.</a:t>
            </a:r>
            <a:endParaRPr lang="fr-FR" sz="1400" i="1" dirty="0">
              <a:solidFill>
                <a:schemeClr val="accent1">
                  <a:lumMod val="75000"/>
                </a:schemeClr>
              </a:solidFill>
            </a:endParaRPr>
          </a:p>
        </p:txBody>
      </p:sp>
      <p:sp>
        <p:nvSpPr>
          <p:cNvPr id="15" name="ZoneTexte 14"/>
          <p:cNvSpPr txBox="1"/>
          <p:nvPr/>
        </p:nvSpPr>
        <p:spPr>
          <a:xfrm>
            <a:off x="395536" y="6481946"/>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a:t>
            </a:r>
            <a:r>
              <a:rPr lang="fr-FR" sz="900" i="1" dirty="0" smtClean="0">
                <a:solidFill>
                  <a:schemeClr val="accent1">
                    <a:lumMod val="50000"/>
                  </a:schemeClr>
                </a:solidFill>
              </a:rPr>
              <a:t>annuaire statistique de </a:t>
            </a:r>
            <a:r>
              <a:rPr lang="fr-FR" sz="900" dirty="0">
                <a:solidFill>
                  <a:schemeClr val="accent1">
                    <a:lumMod val="50000"/>
                  </a:schemeClr>
                </a:solidFill>
                <a:latin typeface="+mj-lt"/>
                <a:ea typeface="+mj-ea"/>
                <a:cs typeface="+mj-cs"/>
              </a:rPr>
              <a:t>la</a:t>
            </a:r>
            <a:r>
              <a:rPr lang="fr-FR" sz="900" i="1" dirty="0" smtClean="0">
                <a:solidFill>
                  <a:schemeClr val="accent1">
                    <a:lumMod val="50000"/>
                  </a:schemeClr>
                </a:solidFill>
              </a:rPr>
              <a:t> défense, </a:t>
            </a:r>
            <a:r>
              <a:rPr lang="fr-FR" sz="900" i="1" dirty="0">
                <a:solidFill>
                  <a:schemeClr val="accent1">
                    <a:lumMod val="50000"/>
                  </a:schemeClr>
                </a:solidFill>
              </a:rPr>
              <a:t>éditions 2017.</a:t>
            </a:r>
          </a:p>
        </p:txBody>
      </p:sp>
      <p:sp>
        <p:nvSpPr>
          <p:cNvPr id="12" name="Titre 1"/>
          <p:cNvSpPr txBox="1">
            <a:spLocks/>
          </p:cNvSpPr>
          <p:nvPr/>
        </p:nvSpPr>
        <p:spPr>
          <a:xfrm>
            <a:off x="180000" y="576000"/>
            <a:ext cx="8575957" cy="468000"/>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600" b="1" dirty="0">
                <a:solidFill>
                  <a:srgbClr val="FFFFFF"/>
                </a:solidFill>
                <a:cs typeface="Arial" panose="020B0604020202020204" pitchFamily="34" charset="0"/>
              </a:rPr>
              <a:t>Un acteur économique important</a:t>
            </a:r>
          </a:p>
        </p:txBody>
      </p:sp>
      <p:sp>
        <p:nvSpPr>
          <p:cNvPr id="6" name="Rectangle 5"/>
          <p:cNvSpPr/>
          <p:nvPr/>
        </p:nvSpPr>
        <p:spPr>
          <a:xfrm>
            <a:off x="5292081" y="4574158"/>
            <a:ext cx="1512167" cy="36701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2054" name="Picture 6" descr="Résultat de recherche d'images pour &quot;NAVAL GROUP LOGO&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6407" y="4574158"/>
            <a:ext cx="1427841" cy="367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1724" t="25108" r="39138" b="53555"/>
          <a:stretch/>
        </p:blipFill>
        <p:spPr bwMode="auto">
          <a:xfrm>
            <a:off x="2476926" y="5013176"/>
            <a:ext cx="2167082" cy="1449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1186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180000" y="576000"/>
            <a:ext cx="7556500" cy="468000"/>
          </a:xfrm>
        </p:spPr>
        <p:txBody>
          <a:bodyPr>
            <a:spAutoFit/>
          </a:bodyPr>
          <a:lstStyle/>
          <a:p>
            <a:pPr algn="l"/>
            <a:r>
              <a:rPr lang="fr-FR" sz="2800" b="1" dirty="0">
                <a:solidFill>
                  <a:schemeClr val="bg1"/>
                </a:solidFill>
                <a:cs typeface="Arial" panose="020B0604020202020204" pitchFamily="34" charset="0"/>
              </a:rPr>
              <a:t>La politique de Défense de la France</a:t>
            </a:r>
          </a:p>
        </p:txBody>
      </p:sp>
      <p:grpSp>
        <p:nvGrpSpPr>
          <p:cNvPr id="7" name="Groupe 6"/>
          <p:cNvGrpSpPr/>
          <p:nvPr/>
        </p:nvGrpSpPr>
        <p:grpSpPr>
          <a:xfrm rot="21388111">
            <a:off x="5808166" y="1268388"/>
            <a:ext cx="2696165" cy="1539352"/>
            <a:chOff x="4824114" y="1052735"/>
            <a:chExt cx="3246529" cy="1779835"/>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6498">
              <a:off x="6812809" y="1052735"/>
              <a:ext cx="1257834" cy="1779835"/>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114" y="1740810"/>
              <a:ext cx="1994713" cy="868288"/>
            </a:xfrm>
            <a:prstGeom prst="rect">
              <a:avLst/>
            </a:prstGeom>
            <a:ln>
              <a:noFill/>
            </a:ln>
            <a:effectLst>
              <a:outerShdw blurRad="292100" dist="139700" dir="2700000" algn="tl" rotWithShape="0">
                <a:srgbClr val="333333">
                  <a:alpha val="65000"/>
                </a:srgbClr>
              </a:outerShdw>
            </a:effectLst>
          </p:spPr>
        </p:pic>
      </p:grpSp>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t="1" b="1301"/>
          <a:stretch/>
        </p:blipFill>
        <p:spPr>
          <a:xfrm>
            <a:off x="325543" y="3789040"/>
            <a:ext cx="3470384" cy="2282043"/>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1403648" y="1898066"/>
            <a:ext cx="4572000" cy="1354217"/>
          </a:xfrm>
          <a:prstGeom prst="rect">
            <a:avLst/>
          </a:prstGeom>
        </p:spPr>
        <p:txBody>
          <a:bodyPr>
            <a:spAutoFit/>
          </a:bodyPr>
          <a:lstStyle/>
          <a:p>
            <a:r>
              <a:rPr lang="fr-FR" sz="1800" b="1" dirty="0" smtClean="0">
                <a:solidFill>
                  <a:schemeClr val="accent1">
                    <a:lumMod val="75000"/>
                  </a:schemeClr>
                </a:solidFill>
                <a:latin typeface="Arial" panose="020B0604020202020204" pitchFamily="34" charset="0"/>
                <a:cs typeface="Arial" panose="020B0604020202020204" pitchFamily="34" charset="0"/>
              </a:rPr>
              <a:t>Inscrite dans des </a:t>
            </a:r>
            <a:r>
              <a:rPr lang="fr-FR" sz="1800" b="1" dirty="0">
                <a:solidFill>
                  <a:schemeClr val="accent1">
                    <a:lumMod val="75000"/>
                  </a:schemeClr>
                </a:solidFill>
                <a:latin typeface="Arial" panose="020B0604020202020204" pitchFamily="34" charset="0"/>
                <a:cs typeface="Arial" panose="020B0604020202020204" pitchFamily="34" charset="0"/>
              </a:rPr>
              <a:t>textes </a:t>
            </a:r>
            <a:r>
              <a:rPr lang="fr-FR" sz="1800" b="1" dirty="0" smtClean="0">
                <a:solidFill>
                  <a:schemeClr val="accent1">
                    <a:lumMod val="75000"/>
                  </a:schemeClr>
                </a:solidFill>
                <a:latin typeface="Arial" panose="020B0604020202020204" pitchFamily="34" charset="0"/>
                <a:cs typeface="Arial" panose="020B0604020202020204" pitchFamily="34" charset="0"/>
              </a:rPr>
              <a:t>fondateurs :</a:t>
            </a:r>
            <a:endParaRPr lang="fr-FR" sz="1800" b="1" dirty="0">
              <a:solidFill>
                <a:schemeClr val="accent1">
                  <a:lumMod val="75000"/>
                </a:schemeClr>
              </a:solidFill>
              <a:latin typeface="Arial" panose="020B0604020202020204" pitchFamily="34" charset="0"/>
              <a:cs typeface="Arial" panose="020B0604020202020204" pitchFamily="34" charset="0"/>
            </a:endParaRPr>
          </a:p>
          <a:p>
            <a:r>
              <a:rPr lang="fr-FR" sz="1600" i="1" dirty="0">
                <a:solidFill>
                  <a:schemeClr val="accent1">
                    <a:lumMod val="75000"/>
                  </a:schemeClr>
                </a:solidFill>
                <a:latin typeface="Arial" panose="020B0604020202020204" pitchFamily="34" charset="0"/>
                <a:cs typeface="Arial" panose="020B0604020202020204" pitchFamily="34" charset="0"/>
              </a:rPr>
              <a:t>Livre </a:t>
            </a:r>
            <a:r>
              <a:rPr lang="fr-FR" sz="1600" i="1" dirty="0" smtClean="0">
                <a:solidFill>
                  <a:schemeClr val="accent1">
                    <a:lumMod val="75000"/>
                  </a:schemeClr>
                </a:solidFill>
                <a:latin typeface="Arial" panose="020B0604020202020204" pitchFamily="34" charset="0"/>
                <a:cs typeface="Arial" panose="020B0604020202020204" pitchFamily="34" charset="0"/>
              </a:rPr>
              <a:t>blanc </a:t>
            </a:r>
            <a:r>
              <a:rPr lang="fr-FR" sz="1600" i="1" dirty="0">
                <a:solidFill>
                  <a:schemeClr val="accent1">
                    <a:lumMod val="75000"/>
                  </a:schemeClr>
                </a:solidFill>
                <a:latin typeface="Arial" panose="020B0604020202020204" pitchFamily="34" charset="0"/>
                <a:cs typeface="Arial" panose="020B0604020202020204" pitchFamily="34" charset="0"/>
              </a:rPr>
              <a:t>sur la Défense et la sécurité nationale de 2013</a:t>
            </a:r>
          </a:p>
          <a:p>
            <a:r>
              <a:rPr lang="fr-FR" sz="1600" i="1" dirty="0">
                <a:solidFill>
                  <a:schemeClr val="accent1">
                    <a:lumMod val="75000"/>
                  </a:schemeClr>
                </a:solidFill>
                <a:latin typeface="Arial" panose="020B0604020202020204" pitchFamily="34" charset="0"/>
                <a:cs typeface="Arial" panose="020B0604020202020204" pitchFamily="34" charset="0"/>
              </a:rPr>
              <a:t>Revue </a:t>
            </a:r>
            <a:r>
              <a:rPr lang="fr-FR" sz="1600" i="1" dirty="0" smtClean="0">
                <a:solidFill>
                  <a:schemeClr val="accent1">
                    <a:lumMod val="75000"/>
                  </a:schemeClr>
                </a:solidFill>
                <a:latin typeface="Arial" panose="020B0604020202020204" pitchFamily="34" charset="0"/>
                <a:cs typeface="Arial" panose="020B0604020202020204" pitchFamily="34" charset="0"/>
              </a:rPr>
              <a:t>stratégique de 2017</a:t>
            </a:r>
            <a:endParaRPr lang="fr-FR" sz="1600" i="1" dirty="0">
              <a:solidFill>
                <a:schemeClr val="accent1">
                  <a:lumMod val="75000"/>
                </a:schemeClr>
              </a:solidFill>
              <a:latin typeface="Arial" panose="020B0604020202020204" pitchFamily="34" charset="0"/>
              <a:cs typeface="Arial" panose="020B0604020202020204" pitchFamily="34" charset="0"/>
            </a:endParaRPr>
          </a:p>
          <a:p>
            <a:r>
              <a:rPr lang="fr-FR" sz="1600" i="1" dirty="0" smtClean="0">
                <a:solidFill>
                  <a:schemeClr val="accent1">
                    <a:lumMod val="75000"/>
                  </a:schemeClr>
                </a:solidFill>
                <a:latin typeface="Arial" panose="020B0604020202020204" pitchFamily="34" charset="0"/>
                <a:cs typeface="Arial" panose="020B0604020202020204" pitchFamily="34" charset="0"/>
              </a:rPr>
              <a:t>Loi </a:t>
            </a:r>
            <a:r>
              <a:rPr lang="fr-FR" sz="1600" i="1" dirty="0">
                <a:solidFill>
                  <a:schemeClr val="accent1">
                    <a:lumMod val="75000"/>
                  </a:schemeClr>
                </a:solidFill>
                <a:latin typeface="Arial" panose="020B0604020202020204" pitchFamily="34" charset="0"/>
                <a:cs typeface="Arial" panose="020B0604020202020204" pitchFamily="34" charset="0"/>
              </a:rPr>
              <a:t>de programmation militaire </a:t>
            </a:r>
            <a:r>
              <a:rPr lang="fr-FR" sz="1600" i="1" dirty="0" smtClean="0">
                <a:solidFill>
                  <a:schemeClr val="accent1">
                    <a:lumMod val="75000"/>
                  </a:schemeClr>
                </a:solidFill>
                <a:latin typeface="Arial" panose="020B0604020202020204" pitchFamily="34" charset="0"/>
                <a:cs typeface="Arial" panose="020B0604020202020204" pitchFamily="34" charset="0"/>
              </a:rPr>
              <a:t>2019 </a:t>
            </a:r>
            <a:r>
              <a:rPr lang="fr-FR" sz="1600" i="1" dirty="0">
                <a:solidFill>
                  <a:schemeClr val="accent1">
                    <a:lumMod val="75000"/>
                  </a:schemeClr>
                </a:solidFill>
                <a:latin typeface="Arial" panose="020B0604020202020204" pitchFamily="34" charset="0"/>
                <a:cs typeface="Arial" panose="020B0604020202020204" pitchFamily="34" charset="0"/>
              </a:rPr>
              <a:t>– </a:t>
            </a:r>
            <a:r>
              <a:rPr lang="fr-FR" sz="1600" i="1" dirty="0" smtClean="0">
                <a:solidFill>
                  <a:schemeClr val="accent1">
                    <a:lumMod val="75000"/>
                  </a:schemeClr>
                </a:solidFill>
                <a:latin typeface="Arial" panose="020B0604020202020204" pitchFamily="34" charset="0"/>
                <a:cs typeface="Arial" panose="020B0604020202020204" pitchFamily="34" charset="0"/>
              </a:rPr>
              <a:t>2025</a:t>
            </a:r>
            <a:endParaRPr lang="fr-FR" sz="1600" i="1" dirty="0">
              <a:solidFill>
                <a:schemeClr val="accent1">
                  <a:lumMod val="75000"/>
                </a:schemeClr>
              </a:solidFill>
              <a:latin typeface="Arial" panose="020B0604020202020204" pitchFamily="34" charset="0"/>
              <a:cs typeface="Arial" panose="020B0604020202020204" pitchFamily="34" charset="0"/>
            </a:endParaRPr>
          </a:p>
        </p:txBody>
      </p:sp>
      <p:sp>
        <p:nvSpPr>
          <p:cNvPr id="12" name="Sous-titre 2"/>
          <p:cNvSpPr txBox="1">
            <a:spLocks/>
          </p:cNvSpPr>
          <p:nvPr/>
        </p:nvSpPr>
        <p:spPr>
          <a:xfrm>
            <a:off x="3995936" y="3645024"/>
            <a:ext cx="4968552" cy="2608610"/>
          </a:xfrm>
          <a:prstGeom prst="rect">
            <a:avLst/>
          </a:prstGeom>
        </p:spPr>
        <p:txBody>
          <a:bodyPr vert="horz" lIns="77925" tIns="38963" rIns="77925" bIns="38963" rtlCol="0">
            <a:spAutoFit/>
          </a:bodyPr>
          <a:lstStyle>
            <a:lvl1pPr marL="0" indent="0" algn="ctr" defTabSz="779252" rtl="0" eaLnBrk="1" latinLnBrk="0" hangingPunct="1">
              <a:spcBef>
                <a:spcPct val="20000"/>
              </a:spcBef>
              <a:buFont typeface="Arial" panose="020B0604020202020204" pitchFamily="34" charset="0"/>
              <a:buNone/>
              <a:defRPr sz="2700" kern="1200">
                <a:solidFill>
                  <a:schemeClr val="tx1">
                    <a:tint val="75000"/>
                  </a:schemeClr>
                </a:solidFill>
                <a:latin typeface="+mn-lt"/>
                <a:ea typeface="+mn-ea"/>
                <a:cs typeface="+mn-cs"/>
              </a:defRPr>
            </a:lvl1pPr>
            <a:lvl2pPr marL="389626" indent="0" algn="ctr" defTabSz="779252"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779252" indent="0" algn="ctr" defTabSz="77925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3pPr>
            <a:lvl4pPr marL="1168878" indent="0" algn="ctr" defTabSz="779252" rtl="0" eaLnBrk="1" latinLnBrk="0" hangingPunct="1">
              <a:spcBef>
                <a:spcPct val="20000"/>
              </a:spcBef>
              <a:buFont typeface="Arial" panose="020B0604020202020204" pitchFamily="34" charset="0"/>
              <a:buNone/>
              <a:defRPr sz="1700" kern="1200">
                <a:solidFill>
                  <a:schemeClr val="tx1">
                    <a:tint val="75000"/>
                  </a:schemeClr>
                </a:solidFill>
                <a:latin typeface="+mn-lt"/>
                <a:ea typeface="+mn-ea"/>
                <a:cs typeface="+mn-cs"/>
              </a:defRPr>
            </a:lvl4pPr>
            <a:lvl5pPr marL="1558503" indent="0" algn="ctr" defTabSz="779252" rtl="0" eaLnBrk="1" latinLnBrk="0" hangingPunct="1">
              <a:spcBef>
                <a:spcPct val="20000"/>
              </a:spcBef>
              <a:buFont typeface="Arial" panose="020B0604020202020204" pitchFamily="34" charset="0"/>
              <a:buNone/>
              <a:defRPr sz="1700" kern="1200">
                <a:solidFill>
                  <a:schemeClr val="tx1">
                    <a:tint val="75000"/>
                  </a:schemeClr>
                </a:solidFill>
                <a:latin typeface="+mn-lt"/>
                <a:ea typeface="+mn-ea"/>
                <a:cs typeface="+mn-cs"/>
              </a:defRPr>
            </a:lvl5pPr>
            <a:lvl6pPr marL="1948129" indent="0" algn="ctr" defTabSz="779252" rtl="0" eaLnBrk="1" latinLnBrk="0" hangingPunct="1">
              <a:spcBef>
                <a:spcPct val="20000"/>
              </a:spcBef>
              <a:buFont typeface="Arial" panose="020B0604020202020204" pitchFamily="34" charset="0"/>
              <a:buNone/>
              <a:defRPr sz="1700" kern="1200">
                <a:solidFill>
                  <a:schemeClr val="tx1">
                    <a:tint val="75000"/>
                  </a:schemeClr>
                </a:solidFill>
                <a:latin typeface="+mn-lt"/>
                <a:ea typeface="+mn-ea"/>
                <a:cs typeface="+mn-cs"/>
              </a:defRPr>
            </a:lvl6pPr>
            <a:lvl7pPr marL="2337755" indent="0" algn="ctr" defTabSz="779252" rtl="0" eaLnBrk="1" latinLnBrk="0" hangingPunct="1">
              <a:spcBef>
                <a:spcPct val="20000"/>
              </a:spcBef>
              <a:buFont typeface="Arial" panose="020B0604020202020204" pitchFamily="34" charset="0"/>
              <a:buNone/>
              <a:defRPr sz="1700" kern="1200">
                <a:solidFill>
                  <a:schemeClr val="tx1">
                    <a:tint val="75000"/>
                  </a:schemeClr>
                </a:solidFill>
                <a:latin typeface="+mn-lt"/>
                <a:ea typeface="+mn-ea"/>
                <a:cs typeface="+mn-cs"/>
              </a:defRPr>
            </a:lvl7pPr>
            <a:lvl8pPr marL="2727381" indent="0" algn="ctr" defTabSz="779252" rtl="0" eaLnBrk="1" latinLnBrk="0" hangingPunct="1">
              <a:spcBef>
                <a:spcPct val="20000"/>
              </a:spcBef>
              <a:buFont typeface="Arial" panose="020B0604020202020204" pitchFamily="34" charset="0"/>
              <a:buNone/>
              <a:defRPr sz="1700" kern="1200">
                <a:solidFill>
                  <a:schemeClr val="tx1">
                    <a:tint val="75000"/>
                  </a:schemeClr>
                </a:solidFill>
                <a:latin typeface="+mn-lt"/>
                <a:ea typeface="+mn-ea"/>
                <a:cs typeface="+mn-cs"/>
              </a:defRPr>
            </a:lvl8pPr>
            <a:lvl9pPr marL="3117007" indent="0" algn="ctr" defTabSz="779252" rtl="0" eaLnBrk="1" latinLnBrk="0" hangingPunct="1">
              <a:spcBef>
                <a:spcPct val="20000"/>
              </a:spcBef>
              <a:buFont typeface="Arial" panose="020B0604020202020204" pitchFamily="34" charset="0"/>
              <a:buNone/>
              <a:defRPr sz="1700" kern="1200">
                <a:solidFill>
                  <a:schemeClr val="tx1">
                    <a:tint val="75000"/>
                  </a:schemeClr>
                </a:solidFill>
                <a:latin typeface="+mn-lt"/>
                <a:ea typeface="+mn-ea"/>
                <a:cs typeface="+mn-cs"/>
              </a:defRPr>
            </a:lvl9pPr>
          </a:lstStyle>
          <a:p>
            <a:pPr algn="l"/>
            <a:r>
              <a:rPr lang="fr-FR" sz="2000" b="1" i="1" dirty="0" smtClean="0">
                <a:solidFill>
                  <a:schemeClr val="accent1">
                    <a:lumMod val="75000"/>
                  </a:schemeClr>
                </a:solidFill>
                <a:latin typeface="Arial" panose="020B0604020202020204" pitchFamily="34" charset="0"/>
                <a:cs typeface="Arial" panose="020B0604020202020204" pitchFamily="34" charset="0"/>
              </a:rPr>
              <a:t>Protéger</a:t>
            </a:r>
            <a:r>
              <a:rPr lang="fr-FR" sz="1600" b="1" i="1" dirty="0" smtClean="0">
                <a:solidFill>
                  <a:schemeClr val="accent1">
                    <a:lumMod val="75000"/>
                  </a:schemeClr>
                </a:solidFill>
                <a:latin typeface="Arial" panose="020B0604020202020204" pitchFamily="34" charset="0"/>
                <a:cs typeface="Arial" panose="020B0604020202020204" pitchFamily="34" charset="0"/>
              </a:rPr>
              <a:t> </a:t>
            </a:r>
            <a:r>
              <a:rPr lang="fr-FR" sz="1800" b="1" i="1" dirty="0" smtClean="0">
                <a:solidFill>
                  <a:schemeClr val="accent1">
                    <a:lumMod val="75000"/>
                  </a:schemeClr>
                </a:solidFill>
                <a:latin typeface="Arial" panose="020B0604020202020204" pitchFamily="34" charset="0"/>
                <a:cs typeface="Arial" panose="020B0604020202020204" pitchFamily="34" charset="0"/>
              </a:rPr>
              <a:t>les intérêts fondamentaux du pays :</a:t>
            </a:r>
          </a:p>
          <a:p>
            <a:pPr algn="l"/>
            <a:r>
              <a:rPr lang="fr-FR" sz="1600" b="1" i="1" dirty="0" smtClean="0">
                <a:solidFill>
                  <a:schemeClr val="accent1">
                    <a:lumMod val="75000"/>
                  </a:schemeClr>
                </a:solidFill>
                <a:latin typeface="Arial" panose="020B0604020202020204" pitchFamily="34" charset="0"/>
                <a:cs typeface="Arial" panose="020B0604020202020204" pitchFamily="34" charset="0"/>
              </a:rPr>
              <a:t>	Sécurité des Français</a:t>
            </a:r>
          </a:p>
          <a:p>
            <a:pPr algn="l"/>
            <a:r>
              <a:rPr lang="fr-FR" sz="1600" b="1" i="1" dirty="0" smtClean="0">
                <a:solidFill>
                  <a:schemeClr val="accent1">
                    <a:lumMod val="75000"/>
                  </a:schemeClr>
                </a:solidFill>
                <a:latin typeface="Arial" panose="020B0604020202020204" pitchFamily="34" charset="0"/>
                <a:cs typeface="Arial" panose="020B0604020202020204" pitchFamily="34" charset="0"/>
              </a:rPr>
              <a:t>	Défense du territoire national et intérêts 	vitaux de la France</a:t>
            </a:r>
          </a:p>
          <a:p>
            <a:pPr algn="l"/>
            <a:endParaRPr lang="fr-FR" sz="800" b="1" i="1" dirty="0" smtClean="0">
              <a:solidFill>
                <a:schemeClr val="accent1">
                  <a:lumMod val="75000"/>
                </a:schemeClr>
              </a:solidFill>
              <a:latin typeface="Arial" panose="020B0604020202020204" pitchFamily="34" charset="0"/>
              <a:cs typeface="Arial" panose="020B0604020202020204" pitchFamily="34" charset="0"/>
            </a:endParaRPr>
          </a:p>
          <a:p>
            <a:pPr algn="l"/>
            <a:r>
              <a:rPr lang="fr-FR" sz="2000" b="1" i="1" dirty="0" smtClean="0">
                <a:solidFill>
                  <a:schemeClr val="accent1">
                    <a:lumMod val="75000"/>
                  </a:schemeClr>
                </a:solidFill>
                <a:latin typeface="Arial" panose="020B0604020202020204" pitchFamily="34" charset="0"/>
                <a:cs typeface="Arial" panose="020B0604020202020204" pitchFamily="34" charset="0"/>
              </a:rPr>
              <a:t>Contribuer à</a:t>
            </a:r>
            <a:r>
              <a:rPr lang="fr-FR" sz="1600" b="1" i="1" dirty="0" smtClean="0">
                <a:solidFill>
                  <a:schemeClr val="accent1">
                    <a:lumMod val="75000"/>
                  </a:schemeClr>
                </a:solidFill>
                <a:latin typeface="Arial" panose="020B0604020202020204" pitchFamily="34" charset="0"/>
                <a:cs typeface="Arial" panose="020B0604020202020204" pitchFamily="34" charset="0"/>
              </a:rPr>
              <a:t> </a:t>
            </a:r>
            <a:r>
              <a:rPr lang="fr-FR" sz="1800" b="1" i="1" dirty="0" smtClean="0">
                <a:solidFill>
                  <a:schemeClr val="accent1">
                    <a:lumMod val="75000"/>
                  </a:schemeClr>
                </a:solidFill>
                <a:latin typeface="Arial" panose="020B0604020202020204" pitchFamily="34" charset="0"/>
                <a:cs typeface="Arial" panose="020B0604020202020204" pitchFamily="34" charset="0"/>
              </a:rPr>
              <a:t>la stabilité internationale :</a:t>
            </a:r>
            <a:endParaRPr lang="fr-FR" sz="1600" b="1" i="1" dirty="0" smtClean="0">
              <a:solidFill>
                <a:schemeClr val="accent1">
                  <a:lumMod val="75000"/>
                </a:schemeClr>
              </a:solidFill>
              <a:latin typeface="Arial" panose="020B0604020202020204" pitchFamily="34" charset="0"/>
              <a:cs typeface="Arial" panose="020B0604020202020204" pitchFamily="34" charset="0"/>
            </a:endParaRPr>
          </a:p>
          <a:p>
            <a:pPr algn="l"/>
            <a:r>
              <a:rPr lang="fr-FR" sz="1600" b="1" i="1" dirty="0" smtClean="0">
                <a:solidFill>
                  <a:schemeClr val="accent1">
                    <a:lumMod val="75000"/>
                  </a:schemeClr>
                </a:solidFill>
                <a:latin typeface="Arial" panose="020B0604020202020204" pitchFamily="34" charset="0"/>
                <a:cs typeface="Arial" panose="020B0604020202020204" pitchFamily="34" charset="0"/>
              </a:rPr>
              <a:t>	Respect des engagements</a:t>
            </a:r>
          </a:p>
          <a:p>
            <a:pPr algn="l"/>
            <a:r>
              <a:rPr lang="fr-FR" sz="1600" b="1" i="1" dirty="0">
                <a:solidFill>
                  <a:schemeClr val="accent1">
                    <a:lumMod val="75000"/>
                  </a:schemeClr>
                </a:solidFill>
                <a:latin typeface="Arial" panose="020B0604020202020204" pitchFamily="34" charset="0"/>
                <a:cs typeface="Arial" panose="020B0604020202020204" pitchFamily="34" charset="0"/>
              </a:rPr>
              <a:t>	</a:t>
            </a:r>
            <a:r>
              <a:rPr lang="fr-FR" sz="1600" b="1" i="1" dirty="0" smtClean="0">
                <a:solidFill>
                  <a:schemeClr val="accent1">
                    <a:lumMod val="75000"/>
                  </a:schemeClr>
                </a:solidFill>
                <a:latin typeface="Arial" panose="020B0604020202020204" pitchFamily="34" charset="0"/>
                <a:cs typeface="Arial" panose="020B0604020202020204" pitchFamily="34" charset="0"/>
              </a:rPr>
              <a:t>internationaux</a:t>
            </a:r>
            <a:endParaRPr lang="fr-FR" sz="1600" dirty="0">
              <a:solidFill>
                <a:schemeClr val="accent1">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251518" y="6525344"/>
            <a:ext cx="4536505" cy="276999"/>
          </a:xfrm>
          <a:prstGeom prst="rect">
            <a:avLst/>
          </a:prstGeom>
        </p:spPr>
        <p:txBody>
          <a:bodyPr wrap="square">
            <a:spAutoFit/>
          </a:bodyPr>
          <a:lstStyle/>
          <a:p>
            <a:r>
              <a:rPr lang="fr-FR" sz="1200" i="1" dirty="0" smtClean="0">
                <a:solidFill>
                  <a:schemeClr val="tx2">
                    <a:lumMod val="75000"/>
                  </a:schemeClr>
                </a:solidFill>
              </a:rPr>
              <a:t>Source : Livre </a:t>
            </a:r>
            <a:r>
              <a:rPr lang="fr-FR" sz="1200" i="1" dirty="0">
                <a:solidFill>
                  <a:schemeClr val="tx2">
                    <a:lumMod val="75000"/>
                  </a:schemeClr>
                </a:solidFill>
              </a:rPr>
              <a:t>blanc sur la défense et la sécurité </a:t>
            </a:r>
            <a:r>
              <a:rPr lang="fr-FR" sz="1200" i="1" dirty="0" smtClean="0">
                <a:solidFill>
                  <a:schemeClr val="tx2">
                    <a:lumMod val="75000"/>
                  </a:schemeClr>
                </a:solidFill>
              </a:rPr>
              <a:t>nationale, 12/04/2013</a:t>
            </a:r>
            <a:endParaRPr lang="fr-FR" sz="1200" i="1" dirty="0">
              <a:solidFill>
                <a:schemeClr val="tx2">
                  <a:lumMod val="75000"/>
                </a:schemeClr>
              </a:solidFill>
            </a:endParaRPr>
          </a:p>
        </p:txBody>
      </p:sp>
      <p:pic>
        <p:nvPicPr>
          <p:cNvPr id="1026" name="Picture 2" descr="LPM 2019-2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3196" y="2533742"/>
            <a:ext cx="1929882" cy="9778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7517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884" t="12238" r="24711" b="6345"/>
          <a:stretch/>
        </p:blipFill>
        <p:spPr bwMode="auto">
          <a:xfrm>
            <a:off x="251519" y="1451812"/>
            <a:ext cx="6484012" cy="507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395536" y="6481946"/>
            <a:ext cx="3024336" cy="217186"/>
          </a:xfrm>
          <a:prstGeom prst="rect">
            <a:avLst/>
          </a:prstGeom>
        </p:spPr>
        <p:txBody>
          <a:bodyPr vert="horz" lIns="77925" tIns="38963" rIns="77925" bIns="38963" rtlCol="0" anchor="ctr">
            <a:noAutofit/>
          </a:bodyPr>
          <a:lstStyle>
            <a:defPPr>
              <a:defRPr lang="fr-FR"/>
            </a:defPPr>
            <a:lvl1pPr algn="ctr">
              <a:spcBef>
                <a:spcPct val="0"/>
              </a:spcBef>
              <a:buNone/>
              <a:defRPr sz="900">
                <a:solidFill>
                  <a:schemeClr val="accent1">
                    <a:lumMod val="50000"/>
                  </a:schemeClr>
                </a:solidFill>
                <a:latin typeface="+mj-lt"/>
                <a:ea typeface="+mj-ea"/>
                <a:cs typeface="+mj-cs"/>
              </a:defRPr>
            </a:lvl1pPr>
          </a:lstStyle>
          <a:p>
            <a:r>
              <a:rPr lang="fr-FR" dirty="0"/>
              <a:t>Source : annuaire statistique de la défense, éditions 2017.</a:t>
            </a:r>
          </a:p>
        </p:txBody>
      </p:sp>
      <p:sp>
        <p:nvSpPr>
          <p:cNvPr id="5" name="ZoneTexte 4"/>
          <p:cNvSpPr txBox="1"/>
          <p:nvPr/>
        </p:nvSpPr>
        <p:spPr>
          <a:xfrm>
            <a:off x="5680163" y="1700808"/>
            <a:ext cx="3146616" cy="1833013"/>
          </a:xfrm>
          <a:prstGeom prst="rect">
            <a:avLst/>
          </a:prstGeom>
          <a:noFill/>
        </p:spPr>
        <p:txBody>
          <a:bodyPr wrap="square" lIns="77925" tIns="38963" rIns="77925" bIns="38963">
            <a:spAutoFit/>
          </a:bodyPr>
          <a:lstStyle/>
          <a:p>
            <a:pPr marL="243516" indent="-243516">
              <a:buFont typeface="Wingdings" panose="05000000000000000000" pitchFamily="2" charset="2"/>
              <a:buChar char="ü"/>
              <a:defRPr/>
            </a:pPr>
            <a:r>
              <a:rPr lang="fr-FR" sz="2000" b="1" i="1" dirty="0" smtClean="0">
                <a:solidFill>
                  <a:schemeClr val="tx2">
                    <a:lumMod val="75000"/>
                  </a:schemeClr>
                </a:solidFill>
              </a:rPr>
              <a:t>61 </a:t>
            </a:r>
            <a:r>
              <a:rPr lang="fr-FR" sz="2000" b="1" i="1" dirty="0">
                <a:solidFill>
                  <a:schemeClr val="tx2">
                    <a:lumMod val="75000"/>
                  </a:schemeClr>
                </a:solidFill>
              </a:rPr>
              <a:t>bases de défense  </a:t>
            </a:r>
            <a:r>
              <a:rPr lang="fr-FR" sz="1800" i="1" dirty="0">
                <a:solidFill>
                  <a:schemeClr val="tx2">
                    <a:lumMod val="75000"/>
                  </a:schemeClr>
                </a:solidFill>
              </a:rPr>
              <a:t>en France dont 51 en </a:t>
            </a:r>
            <a:r>
              <a:rPr lang="fr-FR" sz="1800" i="1" dirty="0" smtClean="0">
                <a:solidFill>
                  <a:schemeClr val="tx2">
                    <a:lumMod val="75000"/>
                  </a:schemeClr>
                </a:solidFill>
              </a:rPr>
              <a:t>métropole</a:t>
            </a:r>
          </a:p>
          <a:p>
            <a:pPr>
              <a:defRPr/>
            </a:pPr>
            <a:endParaRPr lang="fr-FR" sz="1800" i="1" dirty="0">
              <a:solidFill>
                <a:schemeClr val="tx2">
                  <a:lumMod val="75000"/>
                </a:schemeClr>
              </a:solidFill>
            </a:endParaRPr>
          </a:p>
          <a:p>
            <a:pPr marL="243516" indent="-243516">
              <a:buFont typeface="Wingdings" panose="05000000000000000000" pitchFamily="2" charset="2"/>
              <a:buChar char="ü"/>
              <a:defRPr/>
            </a:pPr>
            <a:r>
              <a:rPr lang="fr-FR" sz="1800" i="1" dirty="0" smtClean="0">
                <a:solidFill>
                  <a:schemeClr val="tx2">
                    <a:lumMod val="75000"/>
                  </a:schemeClr>
                </a:solidFill>
              </a:rPr>
              <a:t>Et des </a:t>
            </a:r>
            <a:r>
              <a:rPr lang="fr-FR" sz="2000" b="1" i="1" dirty="0" smtClean="0">
                <a:solidFill>
                  <a:schemeClr val="tx2">
                    <a:lumMod val="75000"/>
                  </a:schemeClr>
                </a:solidFill>
              </a:rPr>
              <a:t>impacts </a:t>
            </a:r>
            <a:r>
              <a:rPr lang="fr-FR" sz="2000" b="1" i="1" dirty="0">
                <a:solidFill>
                  <a:schemeClr val="tx2">
                    <a:lumMod val="75000"/>
                  </a:schemeClr>
                </a:solidFill>
              </a:rPr>
              <a:t>économiques </a:t>
            </a:r>
            <a:r>
              <a:rPr lang="fr-FR" sz="2000" b="1" i="1" dirty="0" smtClean="0">
                <a:solidFill>
                  <a:schemeClr val="tx2">
                    <a:lumMod val="75000"/>
                  </a:schemeClr>
                </a:solidFill>
              </a:rPr>
              <a:t>locaux </a:t>
            </a:r>
            <a:r>
              <a:rPr lang="fr-FR" sz="1800" i="1" dirty="0" smtClean="0">
                <a:solidFill>
                  <a:schemeClr val="tx2">
                    <a:lumMod val="75000"/>
                  </a:schemeClr>
                </a:solidFill>
              </a:rPr>
              <a:t>dimensionnants</a:t>
            </a:r>
            <a:endParaRPr lang="fr-FR" sz="1800" i="1" dirty="0">
              <a:solidFill>
                <a:schemeClr val="tx2">
                  <a:lumMod val="75000"/>
                </a:schemeClr>
              </a:solidFill>
            </a:endParaRPr>
          </a:p>
        </p:txBody>
      </p:sp>
      <p:sp>
        <p:nvSpPr>
          <p:cNvPr id="8" name="Titre 1"/>
          <p:cNvSpPr txBox="1">
            <a:spLocks/>
          </p:cNvSpPr>
          <p:nvPr/>
        </p:nvSpPr>
        <p:spPr>
          <a:xfrm>
            <a:off x="180000" y="576000"/>
            <a:ext cx="8575957" cy="468000"/>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600" b="1" dirty="0">
                <a:solidFill>
                  <a:srgbClr val="FFFFFF"/>
                </a:solidFill>
                <a:cs typeface="Arial" panose="020B0604020202020204" pitchFamily="34" charset="0"/>
              </a:rPr>
              <a:t>Un acteur économique important</a:t>
            </a:r>
          </a:p>
        </p:txBody>
      </p:sp>
    </p:spTree>
    <p:extLst>
      <p:ext uri="{BB962C8B-B14F-4D97-AF65-F5344CB8AC3E}">
        <p14:creationId xmlns:p14="http://schemas.microsoft.com/office/powerpoint/2010/main" val="19524016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35520" y="2565400"/>
            <a:ext cx="3240088" cy="711200"/>
          </a:xfrm>
        </p:spPr>
        <p:txBody>
          <a:bodyPr>
            <a:normAutofit/>
          </a:bodyPr>
          <a:lstStyle/>
          <a:p>
            <a:r>
              <a:rPr lang="fr-FR" sz="1400" dirty="0">
                <a:solidFill>
                  <a:schemeClr val="accent1">
                    <a:lumMod val="75000"/>
                  </a:schemeClr>
                </a:solidFill>
              </a:rPr>
              <a:t>Comparaisons des dépenses de défense entre les </a:t>
            </a:r>
            <a:r>
              <a:rPr lang="fr-FR" sz="1400" dirty="0" smtClean="0">
                <a:solidFill>
                  <a:schemeClr val="accent1">
                    <a:lumMod val="75000"/>
                  </a:schemeClr>
                </a:solidFill>
              </a:rPr>
              <a:t>États-Unis </a:t>
            </a:r>
            <a:r>
              <a:rPr lang="fr-FR" sz="1400" dirty="0">
                <a:solidFill>
                  <a:schemeClr val="accent1">
                    <a:lumMod val="75000"/>
                  </a:schemeClr>
                </a:solidFill>
              </a:rPr>
              <a:t>et l’Union européenne</a:t>
            </a:r>
          </a:p>
        </p:txBody>
      </p:sp>
      <p:pic>
        <p:nvPicPr>
          <p:cNvPr id="2050"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33078" t="54471" r="34367" b="15776"/>
          <a:stretch/>
        </p:blipFill>
        <p:spPr bwMode="auto">
          <a:xfrm>
            <a:off x="235520" y="3284538"/>
            <a:ext cx="4408488" cy="2455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099" t="31147" r="38503" b="19488"/>
          <a:stretch/>
        </p:blipFill>
        <p:spPr bwMode="auto">
          <a:xfrm>
            <a:off x="4644008" y="2141907"/>
            <a:ext cx="4351397" cy="308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5177737" y="1623282"/>
            <a:ext cx="3283938" cy="509574"/>
          </a:xfrm>
          <a:prstGeom prst="rect">
            <a:avLst/>
          </a:prstGeom>
        </p:spPr>
        <p:txBody>
          <a:bodyPr vert="horz" lIns="77925" tIns="38963" rIns="77925" bIns="38963" rtlCol="0" anchor="ctr">
            <a:spAutoFit/>
          </a:bodyPr>
          <a:lstStyle>
            <a:lvl1pPr algn="ctr">
              <a:spcBef>
                <a:spcPct val="0"/>
              </a:spcBef>
              <a:buNone/>
              <a:defRPr sz="1400">
                <a:solidFill>
                  <a:schemeClr val="accent1">
                    <a:lumMod val="75000"/>
                  </a:schemeClr>
                </a:solidFill>
                <a:latin typeface="+mj-lt"/>
                <a:ea typeface="+mj-ea"/>
                <a:cs typeface="+mj-cs"/>
              </a:defRPr>
            </a:lvl1pPr>
          </a:lstStyle>
          <a:p>
            <a:r>
              <a:rPr lang="fr-FR" dirty="0"/>
              <a:t>Part des dépenses de défense dans le PIB au sein de l’Union européenne</a:t>
            </a:r>
          </a:p>
        </p:txBody>
      </p:sp>
      <p:sp>
        <p:nvSpPr>
          <p:cNvPr id="10" name="Titre 1"/>
          <p:cNvSpPr txBox="1">
            <a:spLocks/>
          </p:cNvSpPr>
          <p:nvPr/>
        </p:nvSpPr>
        <p:spPr>
          <a:xfrm>
            <a:off x="180000" y="576000"/>
            <a:ext cx="8575957" cy="468000"/>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600" b="1" dirty="0" smtClean="0">
                <a:solidFill>
                  <a:srgbClr val="FFFFFF"/>
                </a:solidFill>
                <a:cs typeface="Arial" panose="020B0604020202020204" pitchFamily="34" charset="0"/>
              </a:rPr>
              <a:t>Chez nos partenaires et alliés</a:t>
            </a:r>
            <a:endParaRPr lang="fr-FR" sz="2600" b="1" dirty="0">
              <a:solidFill>
                <a:srgbClr val="FFFFFF"/>
              </a:solidFill>
              <a:cs typeface="Arial" panose="020B0604020202020204" pitchFamily="34" charset="0"/>
            </a:endParaRPr>
          </a:p>
        </p:txBody>
      </p:sp>
      <p:sp>
        <p:nvSpPr>
          <p:cNvPr id="11" name="Titre 1"/>
          <p:cNvSpPr txBox="1">
            <a:spLocks/>
          </p:cNvSpPr>
          <p:nvPr/>
        </p:nvSpPr>
        <p:spPr>
          <a:xfrm>
            <a:off x="6948264" y="5394332"/>
            <a:ext cx="2016224" cy="216024"/>
          </a:xfrm>
          <a:prstGeom prst="rect">
            <a:avLst/>
          </a:prstGeom>
        </p:spPr>
        <p:txBody>
          <a:bodyPr vert="horz" lIns="77925" tIns="38963" rIns="77925" bIns="38963" rtlCol="0" anchor="ctr">
            <a:noAutofit/>
          </a:bodyPr>
          <a:lstStyle>
            <a:defPPr>
              <a:defRPr lang="fr-FR"/>
            </a:defPPr>
            <a:lvl1pPr algn="ctr">
              <a:spcBef>
                <a:spcPct val="0"/>
              </a:spcBef>
              <a:buNone/>
              <a:defRPr sz="900">
                <a:solidFill>
                  <a:schemeClr val="accent1">
                    <a:lumMod val="50000"/>
                  </a:schemeClr>
                </a:solidFill>
                <a:latin typeface="+mj-lt"/>
                <a:ea typeface="+mj-ea"/>
                <a:cs typeface="+mj-cs"/>
              </a:defRPr>
            </a:lvl1pPr>
          </a:lstStyle>
          <a:p>
            <a:r>
              <a:rPr lang="fr-FR" dirty="0"/>
              <a:t>Source : Eurostat – COFOG « Défense »</a:t>
            </a:r>
          </a:p>
        </p:txBody>
      </p:sp>
      <p:sp>
        <p:nvSpPr>
          <p:cNvPr id="12" name="Titre 1"/>
          <p:cNvSpPr txBox="1">
            <a:spLocks/>
          </p:cNvSpPr>
          <p:nvPr/>
        </p:nvSpPr>
        <p:spPr>
          <a:xfrm>
            <a:off x="251520" y="6381328"/>
            <a:ext cx="2808312" cy="216024"/>
          </a:xfrm>
          <a:prstGeom prst="rect">
            <a:avLst/>
          </a:prstGeom>
        </p:spPr>
        <p:txBody>
          <a:bodyPr vert="horz" lIns="77925" tIns="38963" rIns="77925" bIns="38963" rtlCol="0" anchor="ctr">
            <a:noAutofit/>
          </a:bodyPr>
          <a:lstStyle>
            <a:lvl1pPr algn="ctr" defTabSz="779252" rtl="0" eaLnBrk="1" latinLnBrk="0" hangingPunct="1">
              <a:spcBef>
                <a:spcPct val="0"/>
              </a:spcBef>
              <a:buNone/>
              <a:defRPr sz="3700" kern="1200">
                <a:solidFill>
                  <a:schemeClr val="tx1"/>
                </a:solidFill>
                <a:latin typeface="+mj-lt"/>
                <a:ea typeface="+mj-ea"/>
                <a:cs typeface="+mj-cs"/>
              </a:defRPr>
            </a:lvl1pPr>
          </a:lstStyle>
          <a:p>
            <a:r>
              <a:rPr lang="fr-FR" sz="900" dirty="0" smtClean="0">
                <a:solidFill>
                  <a:schemeClr val="accent1">
                    <a:lumMod val="50000"/>
                  </a:schemeClr>
                </a:solidFill>
              </a:rPr>
              <a:t>Source : Otan – Mémorandum statistique mars 2017</a:t>
            </a:r>
            <a:endParaRPr lang="fr-FR" sz="900" dirty="0">
              <a:solidFill>
                <a:schemeClr val="accent1">
                  <a:lumMod val="50000"/>
                </a:schemeClr>
              </a:solidFill>
            </a:endParaRPr>
          </a:p>
        </p:txBody>
      </p:sp>
    </p:spTree>
    <p:extLst>
      <p:ext uri="{BB962C8B-B14F-4D97-AF65-F5344CB8AC3E}">
        <p14:creationId xmlns:p14="http://schemas.microsoft.com/office/powerpoint/2010/main" val="1649687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R:\STRAT\Commun\Draft New STRAT\03 - Dossiers\Kit communication\2017\Masques KIT COM\masqueKIT_COLORS22.jpg"/>
          <p:cNvPicPr>
            <a:picLocks noChangeAspect="1" noChangeArrowheads="1"/>
          </p:cNvPicPr>
          <p:nvPr/>
        </p:nvPicPr>
        <p:blipFill rotWithShape="1">
          <a:blip r:embed="rId2">
            <a:extLst>
              <a:ext uri="{28A0092B-C50C-407E-A947-70E740481C1C}">
                <a14:useLocalDpi xmlns:a14="http://schemas.microsoft.com/office/drawing/2010/main" val="0"/>
              </a:ext>
            </a:extLst>
          </a:blip>
          <a:srcRect b="46519"/>
          <a:stretch/>
        </p:blipFill>
        <p:spPr bwMode="auto">
          <a:xfrm>
            <a:off x="-1" y="-8126"/>
            <a:ext cx="9144001" cy="375602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475656" y="4725144"/>
            <a:ext cx="6192688" cy="1186683"/>
          </a:xfrm>
          <a:prstGeom prst="rect">
            <a:avLst/>
          </a:prstGeom>
          <a:noFill/>
          <a:ln>
            <a:noFill/>
          </a:ln>
        </p:spPr>
        <p:txBody>
          <a:bodyPr wrap="square" lIns="77925" tIns="38963" rIns="77925" bIns="38963" rtlCol="0">
            <a:spAutoFit/>
          </a:bodyPr>
          <a:lstStyle/>
          <a:p>
            <a:pPr algn="ctr"/>
            <a:r>
              <a:rPr lang="fr-FR" sz="3600" b="1" i="1" cap="all" dirty="0">
                <a:solidFill>
                  <a:schemeClr val="accent1">
                    <a:lumMod val="75000"/>
                  </a:schemeClr>
                </a:solidFill>
                <a:effectLst>
                  <a:outerShdw blurRad="38100" dist="38100" dir="2700000" algn="tl">
                    <a:srgbClr val="000000">
                      <a:alpha val="43137"/>
                    </a:srgbClr>
                  </a:outerShdw>
                </a:effectLst>
                <a:latin typeface="+mj-lt"/>
                <a:ea typeface="+mj-ea"/>
                <a:cs typeface="Arial" panose="020B0604020202020204" pitchFamily="34" charset="0"/>
              </a:rPr>
              <a:t>Les hommes et les femmes du Ministère</a:t>
            </a:r>
          </a:p>
        </p:txBody>
      </p:sp>
      <p:sp>
        <p:nvSpPr>
          <p:cNvPr id="6" name="ZoneTexte 5"/>
          <p:cNvSpPr txBox="1"/>
          <p:nvPr/>
        </p:nvSpPr>
        <p:spPr>
          <a:xfrm>
            <a:off x="1314000" y="2196000"/>
            <a:ext cx="3456384" cy="817351"/>
          </a:xfrm>
          <a:prstGeom prst="rect">
            <a:avLst/>
          </a:prstGeom>
          <a:noFill/>
        </p:spPr>
        <p:txBody>
          <a:bodyPr wrap="square" lIns="77925" tIns="38963" rIns="77925" bIns="38963" rtlCol="0">
            <a:spAutoFit/>
          </a:bodyPr>
          <a:lstStyle/>
          <a:p>
            <a:pPr algn="ctr"/>
            <a:r>
              <a:rPr lang="fr-FR" sz="2400" b="1" dirty="0" smtClean="0">
                <a:solidFill>
                  <a:schemeClr val="accent1">
                    <a:lumMod val="75000"/>
                  </a:schemeClr>
                </a:solidFill>
                <a:latin typeface="+mj-lt"/>
                <a:ea typeface="+mj-ea"/>
                <a:cs typeface="Arial" panose="020B0604020202020204" pitchFamily="34" charset="0"/>
              </a:rPr>
              <a:t>LE MINISTÈRE DES ARMÉES</a:t>
            </a:r>
            <a:endParaRPr lang="fr-FR" sz="2400" b="1" dirty="0">
              <a:solidFill>
                <a:schemeClr val="accent1">
                  <a:lumMod val="75000"/>
                </a:schemeClr>
              </a:solidFill>
              <a:latin typeface="+mj-lt"/>
              <a:ea typeface="+mj-ea"/>
              <a:cs typeface="Arial" panose="020B0604020202020204" pitchFamily="34" charset="0"/>
            </a:endParaRPr>
          </a:p>
        </p:txBody>
      </p:sp>
    </p:spTree>
    <p:extLst>
      <p:ext uri="{BB962C8B-B14F-4D97-AF65-F5344CB8AC3E}">
        <p14:creationId xmlns:p14="http://schemas.microsoft.com/office/powerpoint/2010/main" val="7958232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80000" y="396000"/>
            <a:ext cx="8587680" cy="792000"/>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400" b="1" dirty="0">
                <a:solidFill>
                  <a:schemeClr val="bg1"/>
                </a:solidFill>
                <a:cs typeface="Arial" panose="020B0604020202020204" pitchFamily="34" charset="0"/>
              </a:rPr>
              <a:t>Les hommes et les femmes </a:t>
            </a:r>
            <a:endParaRPr lang="fr-FR" sz="2400" b="1" dirty="0" smtClean="0">
              <a:solidFill>
                <a:schemeClr val="bg1"/>
              </a:solidFill>
              <a:cs typeface="Arial" panose="020B0604020202020204" pitchFamily="34" charset="0"/>
            </a:endParaRPr>
          </a:p>
          <a:p>
            <a:pPr algn="l"/>
            <a:r>
              <a:rPr lang="fr-FR" sz="2400" b="1" dirty="0" smtClean="0">
                <a:solidFill>
                  <a:schemeClr val="bg1"/>
                </a:solidFill>
                <a:cs typeface="Arial" panose="020B0604020202020204" pitchFamily="34" charset="0"/>
              </a:rPr>
              <a:t>de </a:t>
            </a:r>
            <a:r>
              <a:rPr lang="fr-FR" sz="2400" b="1" dirty="0">
                <a:solidFill>
                  <a:schemeClr val="bg1"/>
                </a:solidFill>
                <a:cs typeface="Arial" panose="020B0604020202020204" pitchFamily="34" charset="0"/>
              </a:rPr>
              <a:t>la Défense</a:t>
            </a:r>
          </a:p>
        </p:txBody>
      </p:sp>
      <p:grpSp>
        <p:nvGrpSpPr>
          <p:cNvPr id="2" name="Groupe 1"/>
          <p:cNvGrpSpPr/>
          <p:nvPr/>
        </p:nvGrpSpPr>
        <p:grpSpPr>
          <a:xfrm>
            <a:off x="5364088" y="1628800"/>
            <a:ext cx="3619155" cy="5186605"/>
            <a:chOff x="5364088" y="1452194"/>
            <a:chExt cx="3619155" cy="5186605"/>
          </a:xfrm>
        </p:grpSpPr>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9134" y="1527979"/>
              <a:ext cx="1762600" cy="1180943"/>
            </a:xfrm>
            <a:prstGeom prst="rect">
              <a:avLst/>
            </a:prstGeom>
          </p:spPr>
        </p:pic>
        <p:pic>
          <p:nvPicPr>
            <p:cNvPr id="19" name="Image 18"/>
            <p:cNvPicPr>
              <a:picLocks noChangeAspect="1"/>
            </p:cNvPicPr>
            <p:nvPr/>
          </p:nvPicPr>
          <p:blipFill rotWithShape="1">
            <a:blip r:embed="rId4" cstate="print">
              <a:extLst>
                <a:ext uri="{28A0092B-C50C-407E-A947-70E740481C1C}">
                  <a14:useLocalDpi xmlns:a14="http://schemas.microsoft.com/office/drawing/2010/main" val="0"/>
                </a:ext>
              </a:extLst>
            </a:blip>
            <a:srcRect l="47551"/>
            <a:stretch/>
          </p:blipFill>
          <p:spPr>
            <a:xfrm>
              <a:off x="7740352" y="1452194"/>
              <a:ext cx="1242392" cy="1578188"/>
            </a:xfrm>
            <a:prstGeom prst="rect">
              <a:avLst/>
            </a:prstGeom>
          </p:spPr>
        </p:pic>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4439" y="2771362"/>
              <a:ext cx="1127295" cy="1692000"/>
            </a:xfrm>
            <a:prstGeom prst="rect">
              <a:avLst/>
            </a:prstGeom>
          </p:spPr>
        </p:pic>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3098853"/>
              <a:ext cx="1242392" cy="1864753"/>
            </a:xfrm>
            <a:prstGeom prst="rect">
              <a:avLst/>
            </a:prstGeom>
          </p:spPr>
        </p:pic>
        <p:pic>
          <p:nvPicPr>
            <p:cNvPr id="22" name="Imag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4439" y="4509129"/>
              <a:ext cx="1127295" cy="1692000"/>
            </a:xfrm>
            <a:prstGeom prst="rect">
              <a:avLst/>
            </a:prstGeom>
          </p:spPr>
        </p:pic>
        <p:pic>
          <p:nvPicPr>
            <p:cNvPr id="23" name="Imag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1279" y="2770417"/>
              <a:ext cx="1127296" cy="1692000"/>
            </a:xfrm>
            <a:prstGeom prst="rect">
              <a:avLst/>
            </a:prstGeom>
          </p:spPr>
        </p:pic>
        <p:pic>
          <p:nvPicPr>
            <p:cNvPr id="24" name="Image 23"/>
            <p:cNvPicPr>
              <a:picLocks noChangeAspect="1"/>
            </p:cNvPicPr>
            <p:nvPr/>
          </p:nvPicPr>
          <p:blipFill rotWithShape="1">
            <a:blip r:embed="rId9" cstate="print">
              <a:extLst>
                <a:ext uri="{28A0092B-C50C-407E-A947-70E740481C1C}">
                  <a14:useLocalDpi xmlns:a14="http://schemas.microsoft.com/office/drawing/2010/main" val="0"/>
                </a:ext>
              </a:extLst>
            </a:blip>
            <a:srcRect t="6311" b="10117"/>
            <a:stretch/>
          </p:blipFill>
          <p:spPr>
            <a:xfrm>
              <a:off x="7741243" y="5033544"/>
              <a:ext cx="1242000" cy="1589824"/>
            </a:xfrm>
            <a:prstGeom prst="rect">
              <a:avLst/>
            </a:prstGeom>
          </p:spPr>
        </p:pic>
        <p:pic>
          <p:nvPicPr>
            <p:cNvPr id="25" name="Imag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1623" y="4509128"/>
              <a:ext cx="1126896" cy="1691403"/>
            </a:xfrm>
            <a:prstGeom prst="rect">
              <a:avLst/>
            </a:prstGeom>
          </p:spPr>
        </p:pic>
        <p:sp>
          <p:nvSpPr>
            <p:cNvPr id="26" name="ZoneTexte 25"/>
            <p:cNvSpPr txBox="1"/>
            <p:nvPr/>
          </p:nvSpPr>
          <p:spPr>
            <a:xfrm>
              <a:off x="6516216" y="5916690"/>
              <a:ext cx="1247660" cy="309519"/>
            </a:xfrm>
            <a:prstGeom prst="rect">
              <a:avLst/>
            </a:prstGeom>
            <a:noFill/>
            <a:effectLst>
              <a:softEdge rad="12700"/>
            </a:effectLst>
          </p:spPr>
          <p:txBody>
            <a:bodyPr wrap="square" lIns="77925" tIns="38963" rIns="77925" bIns="38963" rtlCol="0">
              <a:spAutoFit/>
            </a:bodyPr>
            <a:lstStyle/>
            <a:p>
              <a:r>
                <a:rPr lang="fr-FR" b="1" i="1" dirty="0" smtClean="0">
                  <a:solidFill>
                    <a:srgbClr val="F2F2F2"/>
                  </a:solidFill>
                </a:rPr>
                <a:t>Entraînés</a:t>
              </a:r>
              <a:endParaRPr lang="fr-FR" b="1" i="1" dirty="0">
                <a:solidFill>
                  <a:srgbClr val="F2F2F2"/>
                </a:solidFill>
              </a:endParaRPr>
            </a:p>
          </p:txBody>
        </p:sp>
        <p:sp>
          <p:nvSpPr>
            <p:cNvPr id="28" name="ZoneTexte 27"/>
            <p:cNvSpPr txBox="1"/>
            <p:nvPr/>
          </p:nvSpPr>
          <p:spPr>
            <a:xfrm>
              <a:off x="5364088" y="4167011"/>
              <a:ext cx="1097324" cy="309519"/>
            </a:xfrm>
            <a:prstGeom prst="rect">
              <a:avLst/>
            </a:prstGeom>
            <a:noFill/>
            <a:effectLst>
              <a:softEdge rad="12700"/>
            </a:effectLst>
          </p:spPr>
          <p:txBody>
            <a:bodyPr wrap="square" lIns="77925" tIns="38963" rIns="77925" bIns="38963" rtlCol="0">
              <a:spAutoFit/>
            </a:bodyPr>
            <a:lstStyle/>
            <a:p>
              <a:r>
                <a:rPr lang="fr-FR" b="1" i="1" dirty="0" smtClean="0">
                  <a:solidFill>
                    <a:srgbClr val="F2F2F2"/>
                  </a:solidFill>
                </a:rPr>
                <a:t>Jeunes</a:t>
              </a:r>
              <a:endParaRPr lang="fr-FR" b="1" i="1" dirty="0">
                <a:solidFill>
                  <a:srgbClr val="F2F2F2"/>
                </a:solidFill>
              </a:endParaRPr>
            </a:p>
          </p:txBody>
        </p:sp>
        <p:sp>
          <p:nvSpPr>
            <p:cNvPr id="29" name="ZoneTexte 28"/>
            <p:cNvSpPr txBox="1"/>
            <p:nvPr/>
          </p:nvSpPr>
          <p:spPr>
            <a:xfrm>
              <a:off x="7719332" y="6329280"/>
              <a:ext cx="1152128" cy="309519"/>
            </a:xfrm>
            <a:prstGeom prst="rect">
              <a:avLst/>
            </a:prstGeom>
            <a:noFill/>
            <a:effectLst>
              <a:softEdge rad="12700"/>
            </a:effectLst>
          </p:spPr>
          <p:txBody>
            <a:bodyPr wrap="square" lIns="77925" tIns="38963" rIns="77925" bIns="38963" rtlCol="0">
              <a:spAutoFit/>
            </a:bodyPr>
            <a:lstStyle/>
            <a:p>
              <a:r>
                <a:rPr lang="fr-FR" b="1" i="1" dirty="0" smtClean="0">
                  <a:solidFill>
                    <a:srgbClr val="F2F2F2"/>
                  </a:solidFill>
                </a:rPr>
                <a:t>Volontaires</a:t>
              </a:r>
              <a:endParaRPr lang="fr-FR" b="1" i="1" dirty="0">
                <a:solidFill>
                  <a:srgbClr val="F2F2F2"/>
                </a:solidFill>
              </a:endParaRPr>
            </a:p>
          </p:txBody>
        </p:sp>
        <p:sp>
          <p:nvSpPr>
            <p:cNvPr id="30" name="ZoneTexte 29"/>
            <p:cNvSpPr txBox="1"/>
            <p:nvPr/>
          </p:nvSpPr>
          <p:spPr>
            <a:xfrm>
              <a:off x="7719332" y="2737361"/>
              <a:ext cx="930149" cy="309519"/>
            </a:xfrm>
            <a:prstGeom prst="rect">
              <a:avLst/>
            </a:prstGeom>
            <a:noFill/>
            <a:effectLst>
              <a:softEdge rad="12700"/>
            </a:effectLst>
          </p:spPr>
          <p:txBody>
            <a:bodyPr wrap="square" lIns="77925" tIns="38963" rIns="77925" bIns="38963" rtlCol="0">
              <a:spAutoFit/>
            </a:bodyPr>
            <a:lstStyle/>
            <a:p>
              <a:r>
                <a:rPr lang="fr-FR" b="1" dirty="0" smtClean="0">
                  <a:solidFill>
                    <a:srgbClr val="F2F2F2"/>
                  </a:solidFill>
                </a:rPr>
                <a:t>Soudés</a:t>
              </a:r>
              <a:endParaRPr lang="fr-FR" b="1" dirty="0">
                <a:solidFill>
                  <a:srgbClr val="F2F2F2"/>
                </a:solidFill>
              </a:endParaRPr>
            </a:p>
          </p:txBody>
        </p:sp>
      </p:grpSp>
      <p:sp>
        <p:nvSpPr>
          <p:cNvPr id="31" name="Rectangle 30"/>
          <p:cNvSpPr/>
          <p:nvPr/>
        </p:nvSpPr>
        <p:spPr>
          <a:xfrm>
            <a:off x="864096" y="2243766"/>
            <a:ext cx="4283968" cy="4233671"/>
          </a:xfrm>
          <a:prstGeom prst="rect">
            <a:avLst/>
          </a:prstGeom>
        </p:spPr>
        <p:txBody>
          <a:bodyPr wrap="square" lIns="77925" tIns="38963" rIns="77925" bIns="38963">
            <a:spAutoFit/>
          </a:bodyPr>
          <a:lstStyle/>
          <a:p>
            <a:pPr algn="ctr"/>
            <a:r>
              <a:rPr lang="fr-FR" altLang="fr-FR" sz="1800" b="1" i="1" dirty="0">
                <a:solidFill>
                  <a:schemeClr val="accent1">
                    <a:lumMod val="75000"/>
                  </a:schemeClr>
                </a:solidFill>
              </a:rPr>
              <a:t>Des hommes et femmes partageant les mêmes valeurs </a:t>
            </a:r>
          </a:p>
          <a:p>
            <a:pPr algn="ctr"/>
            <a:endParaRPr lang="fr-FR" altLang="fr-FR" sz="1800" b="1" i="1" dirty="0">
              <a:solidFill>
                <a:schemeClr val="accent1">
                  <a:lumMod val="75000"/>
                </a:schemeClr>
              </a:solidFill>
            </a:endParaRPr>
          </a:p>
          <a:p>
            <a:pPr algn="ctr"/>
            <a:r>
              <a:rPr lang="fr-FR" altLang="fr-FR" sz="2400" b="1" i="1" dirty="0" smtClean="0">
                <a:solidFill>
                  <a:schemeClr val="accent1">
                    <a:lumMod val="75000"/>
                  </a:schemeClr>
                </a:solidFill>
              </a:rPr>
              <a:t>Honneur </a:t>
            </a:r>
            <a:endParaRPr lang="fr-FR" altLang="fr-FR" sz="2400" b="1" i="1" dirty="0">
              <a:solidFill>
                <a:schemeClr val="accent1">
                  <a:lumMod val="75000"/>
                </a:schemeClr>
              </a:solidFill>
            </a:endParaRPr>
          </a:p>
          <a:p>
            <a:pPr algn="ctr"/>
            <a:r>
              <a:rPr lang="fr-FR" altLang="fr-FR" sz="2400" b="1" i="1" dirty="0" smtClean="0">
                <a:solidFill>
                  <a:schemeClr val="accent1">
                    <a:lumMod val="75000"/>
                  </a:schemeClr>
                </a:solidFill>
              </a:rPr>
              <a:t>Patrie</a:t>
            </a:r>
            <a:endParaRPr lang="fr-FR" altLang="fr-FR" sz="2400" b="1" i="1" dirty="0">
              <a:solidFill>
                <a:schemeClr val="accent1">
                  <a:lumMod val="75000"/>
                </a:schemeClr>
              </a:solidFill>
            </a:endParaRPr>
          </a:p>
          <a:p>
            <a:pPr algn="ctr"/>
            <a:r>
              <a:rPr lang="fr-FR" altLang="fr-FR" sz="2400" b="1" i="1" dirty="0">
                <a:solidFill>
                  <a:schemeClr val="accent1">
                    <a:lumMod val="75000"/>
                  </a:schemeClr>
                </a:solidFill>
              </a:rPr>
              <a:t>Discipline</a:t>
            </a:r>
          </a:p>
          <a:p>
            <a:pPr algn="ctr"/>
            <a:r>
              <a:rPr lang="fr-FR" sz="2400" b="1" i="1" dirty="0">
                <a:solidFill>
                  <a:schemeClr val="accent1">
                    <a:lumMod val="75000"/>
                  </a:schemeClr>
                </a:solidFill>
              </a:rPr>
              <a:t>Entraide</a:t>
            </a:r>
          </a:p>
          <a:p>
            <a:pPr algn="ctr"/>
            <a:r>
              <a:rPr lang="fr-FR" sz="2400" b="1" i="1" dirty="0">
                <a:solidFill>
                  <a:schemeClr val="accent1">
                    <a:lumMod val="75000"/>
                  </a:schemeClr>
                </a:solidFill>
              </a:rPr>
              <a:t>Courage</a:t>
            </a:r>
          </a:p>
          <a:p>
            <a:pPr algn="ctr"/>
            <a:r>
              <a:rPr lang="fr-FR" sz="2400" b="1" i="1" dirty="0">
                <a:solidFill>
                  <a:schemeClr val="accent1">
                    <a:lumMod val="75000"/>
                  </a:schemeClr>
                </a:solidFill>
              </a:rPr>
              <a:t>Loyauté</a:t>
            </a:r>
          </a:p>
          <a:p>
            <a:pPr algn="ctr"/>
            <a:r>
              <a:rPr lang="fr-FR" sz="2400" b="1" i="1" dirty="0">
                <a:solidFill>
                  <a:schemeClr val="accent1">
                    <a:lumMod val="75000"/>
                  </a:schemeClr>
                </a:solidFill>
              </a:rPr>
              <a:t> Sens de l’honneur</a:t>
            </a:r>
          </a:p>
          <a:p>
            <a:pPr algn="ctr"/>
            <a:r>
              <a:rPr lang="fr-FR" sz="2400" b="1" i="1" dirty="0">
                <a:solidFill>
                  <a:schemeClr val="accent1">
                    <a:lumMod val="75000"/>
                  </a:schemeClr>
                </a:solidFill>
              </a:rPr>
              <a:t>Dévouement</a:t>
            </a:r>
          </a:p>
          <a:p>
            <a:pPr algn="ctr"/>
            <a:r>
              <a:rPr lang="fr-FR" sz="2400" b="1" i="1" dirty="0">
                <a:solidFill>
                  <a:schemeClr val="accent1">
                    <a:lumMod val="75000"/>
                  </a:schemeClr>
                </a:solidFill>
              </a:rPr>
              <a:t>Performance</a:t>
            </a:r>
          </a:p>
        </p:txBody>
      </p:sp>
    </p:spTree>
    <p:extLst>
      <p:ext uri="{BB962C8B-B14F-4D97-AF65-F5344CB8AC3E}">
        <p14:creationId xmlns:p14="http://schemas.microsoft.com/office/powerpoint/2010/main" val="21062660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422" b="81641" l="12188" r="48047">
                        <a14:foregroundMark x1="17109" y1="36979" x2="24219" y2="39974"/>
                        <a14:foregroundMark x1="18672" y1="38672" x2="22891" y2="42057"/>
                        <a14:foregroundMark x1="17656" y1="36719" x2="18984" y2="43359"/>
                        <a14:foregroundMark x1="20234" y1="42578" x2="24141" y2="41797"/>
                        <a14:foregroundMark x1="23047" y1="33203" x2="32500" y2="34635"/>
                        <a14:foregroundMark x1="24141" y1="36719" x2="31875" y2="35417"/>
                        <a14:foregroundMark x1="24609" y1="37630" x2="31875" y2="36719"/>
                        <a14:foregroundMark x1="28359" y1="33203" x2="28359" y2="33203"/>
                        <a14:foregroundMark x1="22422" y1="33203" x2="25234" y2="38932"/>
                        <a14:foregroundMark x1="22031" y1="40234" x2="25547" y2="37500"/>
                        <a14:foregroundMark x1="20938" y1="38021" x2="24766" y2="36849"/>
                        <a14:foregroundMark x1="14141" y1="43750" x2="22578" y2="42708"/>
                        <a14:foregroundMark x1="14609" y1="48047" x2="21406" y2="47135"/>
                        <a14:foregroundMark x1="14141" y1="43880" x2="16484" y2="48177"/>
                        <a14:foregroundMark x1="13203" y1="48438" x2="19922" y2="54167"/>
                        <a14:foregroundMark x1="13750" y1="54167" x2="20938" y2="49349"/>
                        <a14:foregroundMark x1="12969" y1="49089" x2="16094" y2="54948"/>
                        <a14:foregroundMark x1="14844" y1="54167" x2="20547" y2="53385"/>
                        <a14:foregroundMark x1="13828" y1="46615" x2="13594" y2="56901"/>
                        <a14:foregroundMark x1="13594" y1="55208" x2="20078" y2="61458"/>
                        <a14:foregroundMark x1="12656" y1="61328" x2="20703" y2="55469"/>
                        <a14:foregroundMark x1="13984" y1="53776" x2="13984" y2="63281"/>
                        <a14:foregroundMark x1="13984" y1="60807" x2="19141" y2="59375"/>
                        <a14:foregroundMark x1="27734" y1="50130" x2="37656" y2="67448"/>
                        <a14:foregroundMark x1="27109" y1="66146" x2="39297" y2="52865"/>
                        <a14:foregroundMark x1="25703" y1="58854" x2="40313" y2="60286"/>
                        <a14:foregroundMark x1="33047" y1="46615" x2="32578" y2="68490"/>
                        <a14:foregroundMark x1="29297" y1="61198" x2="29297" y2="61198"/>
                        <a14:foregroundMark x1="31016" y1="66667" x2="31016" y2="66667"/>
                        <a14:foregroundMark x1="34141" y1="65104" x2="34141" y2="65104"/>
                        <a14:foregroundMark x1="35156" y1="53385" x2="35156" y2="53385"/>
                        <a14:foregroundMark x1="32031" y1="51693" x2="32031" y2="51693"/>
                        <a14:foregroundMark x1="30078" y1="51432" x2="30078" y2="51432"/>
                        <a14:foregroundMark x1="30312" y1="53125" x2="30312" y2="53125"/>
                        <a14:foregroundMark x1="28594" y1="56510" x2="28594" y2="56510"/>
                        <a14:foregroundMark x1="27734" y1="55339" x2="27734" y2="55339"/>
                        <a14:foregroundMark x1="28438" y1="54036" x2="28438" y2="54036"/>
                        <a14:foregroundMark x1="34688" y1="54948" x2="34688" y2="54948"/>
                        <a14:foregroundMark x1="36250" y1="54036" x2="36250" y2="54036"/>
                        <a14:foregroundMark x1="34219" y1="51432" x2="34219" y2="51432"/>
                        <a14:foregroundMark x1="33672" y1="55729" x2="33672" y2="55729"/>
                        <a14:foregroundMark x1="33750" y1="56641" x2="33750" y2="56641"/>
                        <a14:foregroundMark x1="33906" y1="57813" x2="33906" y2="57813"/>
                        <a14:foregroundMark x1="32031" y1="50651" x2="37813" y2="57682"/>
                        <a14:foregroundMark x1="39063" y1="35677" x2="39219" y2="44141"/>
                        <a14:foregroundMark x1="39219" y1="36458" x2="45859" y2="37891"/>
                        <a14:foregroundMark x1="39922" y1="38281" x2="44609" y2="44271"/>
                        <a14:foregroundMark x1="38984" y1="44661" x2="46250" y2="38672"/>
                        <a14:foregroundMark x1="40234" y1="44271" x2="45469" y2="42708"/>
                        <a14:foregroundMark x1="39766" y1="74089" x2="47734" y2="78906"/>
                        <a14:foregroundMark x1="40703" y1="79948" x2="48047" y2="74609"/>
                        <a14:foregroundMark x1="40000" y1="74219" x2="43359" y2="79948"/>
                        <a14:foregroundMark x1="40313" y1="73438" x2="40313" y2="80208"/>
                        <a14:foregroundMark x1="40469" y1="74870" x2="47734" y2="75000"/>
                        <a14:foregroundMark x1="41563" y1="80078" x2="47422" y2="78125"/>
                        <a14:foregroundMark x1="47422" y1="73307" x2="47109" y2="80208"/>
                        <a14:foregroundMark x1="14922" y1="75651" x2="28281" y2="79167"/>
                        <a14:foregroundMark x1="16719" y1="79427" x2="26094" y2="75000"/>
                        <a14:foregroundMark x1="15469" y1="73828" x2="19609" y2="80208"/>
                        <a14:foregroundMark x1="15937" y1="75260" x2="25313" y2="74609"/>
                        <a14:foregroundMark x1="16953" y1="80469" x2="27578" y2="78255"/>
                        <a14:foregroundMark x1="15000" y1="73698" x2="16406" y2="81641"/>
                        <a14:foregroundMark x1="40469" y1="38542" x2="44766" y2="39583"/>
                      </a14:backgroundRemoval>
                    </a14:imgEffect>
                  </a14:imgLayer>
                </a14:imgProps>
              </a:ext>
              <a:ext uri="{28A0092B-C50C-407E-A947-70E740481C1C}">
                <a14:useLocalDpi xmlns:a14="http://schemas.microsoft.com/office/drawing/2010/main" val="0"/>
              </a:ext>
            </a:extLst>
          </a:blip>
          <a:srcRect l="8711" t="31607" r="48703" b="18680"/>
          <a:stretch/>
        </p:blipFill>
        <p:spPr bwMode="auto">
          <a:xfrm>
            <a:off x="611560" y="1698310"/>
            <a:ext cx="6048672" cy="4236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395536" y="6279132"/>
            <a:ext cx="3024336" cy="217186"/>
          </a:xfrm>
          <a:prstGeom prst="rect">
            <a:avLst/>
          </a:prstGeom>
          <a:noFill/>
        </p:spPr>
        <p:txBody>
          <a:bodyPr wrap="square" lIns="77925" tIns="38963" rIns="77925" bIns="38963" rtlCol="0">
            <a:spAutoFit/>
          </a:bodyPr>
          <a:lstStyle/>
          <a:p>
            <a:r>
              <a:rPr lang="fr-FR" sz="900" i="1" dirty="0">
                <a:solidFill>
                  <a:schemeClr val="accent1">
                    <a:lumMod val="75000"/>
                  </a:schemeClr>
                </a:solidFill>
              </a:rPr>
              <a:t>Source : Les chiffres clés de la Défense, éditions 2017.</a:t>
            </a:r>
          </a:p>
        </p:txBody>
      </p:sp>
      <p:sp>
        <p:nvSpPr>
          <p:cNvPr id="8" name="ZoneTexte 7"/>
          <p:cNvSpPr txBox="1"/>
          <p:nvPr/>
        </p:nvSpPr>
        <p:spPr>
          <a:xfrm>
            <a:off x="1169489" y="1722399"/>
            <a:ext cx="1476429" cy="294131"/>
          </a:xfrm>
          <a:prstGeom prst="rect">
            <a:avLst/>
          </a:prstGeom>
          <a:noFill/>
        </p:spPr>
        <p:txBody>
          <a:bodyPr wrap="square" lIns="77925" tIns="38963" rIns="77925" bIns="38963" rtlCol="0">
            <a:spAutoFit/>
          </a:bodyPr>
          <a:lstStyle/>
          <a:p>
            <a:r>
              <a:rPr lang="fr-FR" sz="1400" b="1" dirty="0">
                <a:solidFill>
                  <a:schemeClr val="accent1">
                    <a:lumMod val="75000"/>
                  </a:schemeClr>
                </a:solidFill>
              </a:rPr>
              <a:t>En 2016</a:t>
            </a:r>
          </a:p>
        </p:txBody>
      </p:sp>
      <p:sp>
        <p:nvSpPr>
          <p:cNvPr id="9" name="Titre 1"/>
          <p:cNvSpPr txBox="1">
            <a:spLocks/>
          </p:cNvSpPr>
          <p:nvPr/>
        </p:nvSpPr>
        <p:spPr>
          <a:xfrm>
            <a:off x="180000" y="396000"/>
            <a:ext cx="8587680" cy="792000"/>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400" b="1" dirty="0">
                <a:solidFill>
                  <a:srgbClr val="FFFFFF"/>
                </a:solidFill>
                <a:cs typeface="Arial" panose="020B0604020202020204" pitchFamily="34" charset="0"/>
              </a:rPr>
              <a:t>Les hommes et les femmes </a:t>
            </a:r>
            <a:endParaRPr lang="fr-FR" sz="2400" b="1" dirty="0" smtClean="0">
              <a:solidFill>
                <a:srgbClr val="FFFFFF"/>
              </a:solidFill>
              <a:cs typeface="Arial" panose="020B0604020202020204" pitchFamily="34" charset="0"/>
            </a:endParaRPr>
          </a:p>
          <a:p>
            <a:pPr algn="l"/>
            <a:r>
              <a:rPr lang="fr-FR" sz="2400" b="1" dirty="0" smtClean="0">
                <a:solidFill>
                  <a:srgbClr val="FFFFFF"/>
                </a:solidFill>
                <a:cs typeface="Arial" panose="020B0604020202020204" pitchFamily="34" charset="0"/>
              </a:rPr>
              <a:t>de </a:t>
            </a:r>
            <a:r>
              <a:rPr lang="fr-FR" sz="2400" b="1" dirty="0">
                <a:solidFill>
                  <a:srgbClr val="FFFFFF"/>
                </a:solidFill>
                <a:cs typeface="Arial" panose="020B0604020202020204" pitchFamily="34" charset="0"/>
              </a:rPr>
              <a:t>la Défense</a:t>
            </a:r>
          </a:p>
        </p:txBody>
      </p:sp>
      <p:pic>
        <p:nvPicPr>
          <p:cNvPr id="10" name="Image 9" descr="Capture d’écran 2017-12-04 à 16.39.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4192" y="2470859"/>
            <a:ext cx="2476004" cy="21935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12494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4707892" y="2060848"/>
            <a:ext cx="4292600" cy="694240"/>
          </a:xfrm>
          <a:prstGeom prst="rect">
            <a:avLst/>
          </a:prstGeom>
          <a:noFill/>
        </p:spPr>
        <p:txBody>
          <a:bodyPr wrap="square" lIns="77925" tIns="38963" rIns="77925" bIns="38963" rtlCol="0">
            <a:spAutoFit/>
          </a:bodyPr>
          <a:lstStyle/>
          <a:p>
            <a:pPr algn="ctr"/>
            <a:r>
              <a:rPr lang="fr-FR" sz="2000" b="1" dirty="0">
                <a:solidFill>
                  <a:schemeClr val="accent1">
                    <a:lumMod val="75000"/>
                  </a:schemeClr>
                </a:solidFill>
                <a:latin typeface="+mj-lt"/>
              </a:rPr>
              <a:t>Un recrutement diversifié </a:t>
            </a:r>
          </a:p>
          <a:p>
            <a:pPr algn="ctr"/>
            <a:r>
              <a:rPr lang="fr-FR" sz="2000" b="1" dirty="0" smtClean="0">
                <a:solidFill>
                  <a:schemeClr val="accent1">
                    <a:lumMod val="75000"/>
                  </a:schemeClr>
                </a:solidFill>
                <a:latin typeface="+mj-lt"/>
              </a:rPr>
              <a:t>du </a:t>
            </a:r>
            <a:r>
              <a:rPr lang="fr-FR" sz="2000" b="1" dirty="0">
                <a:solidFill>
                  <a:schemeClr val="accent1">
                    <a:lumMod val="75000"/>
                  </a:schemeClr>
                </a:solidFill>
                <a:latin typeface="+mj-lt"/>
              </a:rPr>
              <a:t>niveau </a:t>
            </a:r>
            <a:r>
              <a:rPr lang="fr-FR" sz="2000" b="1" dirty="0" smtClean="0">
                <a:solidFill>
                  <a:schemeClr val="accent1">
                    <a:lumMod val="75000"/>
                  </a:schemeClr>
                </a:solidFill>
                <a:latin typeface="+mj-lt"/>
              </a:rPr>
              <a:t>3</a:t>
            </a:r>
            <a:r>
              <a:rPr lang="fr-FR" sz="2000" b="1" baseline="30000" dirty="0" smtClean="0">
                <a:solidFill>
                  <a:schemeClr val="accent1">
                    <a:lumMod val="75000"/>
                  </a:schemeClr>
                </a:solidFill>
                <a:latin typeface="+mj-lt"/>
              </a:rPr>
              <a:t>e</a:t>
            </a:r>
            <a:r>
              <a:rPr lang="fr-FR" sz="2000" b="1" dirty="0" smtClean="0">
                <a:solidFill>
                  <a:schemeClr val="accent1">
                    <a:lumMod val="75000"/>
                  </a:schemeClr>
                </a:solidFill>
                <a:latin typeface="+mj-lt"/>
              </a:rPr>
              <a:t> à </a:t>
            </a:r>
            <a:r>
              <a:rPr lang="fr-FR" sz="2000" b="1" dirty="0">
                <a:solidFill>
                  <a:schemeClr val="accent1">
                    <a:lumMod val="75000"/>
                  </a:schemeClr>
                </a:solidFill>
                <a:latin typeface="+mj-lt"/>
              </a:rPr>
              <a:t>BAC </a:t>
            </a:r>
            <a:r>
              <a:rPr lang="fr-FR" sz="2000" b="1" dirty="0" smtClean="0">
                <a:solidFill>
                  <a:schemeClr val="accent1">
                    <a:lumMod val="75000"/>
                  </a:schemeClr>
                </a:solidFill>
                <a:latin typeface="+mj-lt"/>
              </a:rPr>
              <a:t>+ 5</a:t>
            </a:r>
            <a:endParaRPr lang="fr-FR" sz="2000" b="1" dirty="0">
              <a:solidFill>
                <a:schemeClr val="accent1">
                  <a:lumMod val="75000"/>
                </a:schemeClr>
              </a:solidFill>
              <a:latin typeface="+mj-lt"/>
            </a:endParaRPr>
          </a:p>
        </p:txBody>
      </p:sp>
      <p:sp>
        <p:nvSpPr>
          <p:cNvPr id="15" name="ZoneTexte 14"/>
          <p:cNvSpPr txBox="1"/>
          <p:nvPr/>
        </p:nvSpPr>
        <p:spPr>
          <a:xfrm>
            <a:off x="5000241" y="3099544"/>
            <a:ext cx="3707903" cy="694240"/>
          </a:xfrm>
          <a:prstGeom prst="rect">
            <a:avLst/>
          </a:prstGeom>
          <a:noFill/>
        </p:spPr>
        <p:txBody>
          <a:bodyPr wrap="square" lIns="77925" tIns="38963" rIns="77925" bIns="38963" rtlCol="0">
            <a:spAutoFit/>
          </a:bodyPr>
          <a:lstStyle/>
          <a:p>
            <a:pPr algn="ctr"/>
            <a:r>
              <a:rPr lang="fr-FR" sz="2000" b="1" dirty="0">
                <a:solidFill>
                  <a:schemeClr val="accent1">
                    <a:lumMod val="75000"/>
                  </a:schemeClr>
                </a:solidFill>
              </a:rPr>
              <a:t>Des formations progressives et adaptées</a:t>
            </a:r>
          </a:p>
        </p:txBody>
      </p:sp>
      <p:sp>
        <p:nvSpPr>
          <p:cNvPr id="7" name="ZoneTexte 6"/>
          <p:cNvSpPr txBox="1"/>
          <p:nvPr/>
        </p:nvSpPr>
        <p:spPr>
          <a:xfrm>
            <a:off x="4707892" y="4138240"/>
            <a:ext cx="4292600" cy="694240"/>
          </a:xfrm>
          <a:prstGeom prst="rect">
            <a:avLst/>
          </a:prstGeom>
          <a:noFill/>
        </p:spPr>
        <p:txBody>
          <a:bodyPr wrap="square" lIns="77925" tIns="38963" rIns="77925" bIns="38963" rtlCol="0">
            <a:spAutoFit/>
          </a:bodyPr>
          <a:lstStyle/>
          <a:p>
            <a:pPr algn="ctr"/>
            <a:r>
              <a:rPr lang="fr-FR" sz="2000" b="1" dirty="0">
                <a:solidFill>
                  <a:schemeClr val="accent1">
                    <a:lumMod val="75000"/>
                  </a:schemeClr>
                </a:solidFill>
              </a:rPr>
              <a:t>Une diversité des métiers et des parcours</a:t>
            </a:r>
          </a:p>
        </p:txBody>
      </p:sp>
      <p:sp>
        <p:nvSpPr>
          <p:cNvPr id="10" name="ZoneTexte 9"/>
          <p:cNvSpPr txBox="1"/>
          <p:nvPr/>
        </p:nvSpPr>
        <p:spPr>
          <a:xfrm>
            <a:off x="4716016" y="6597352"/>
            <a:ext cx="3024336" cy="217186"/>
          </a:xfrm>
          <a:prstGeom prst="rect">
            <a:avLst/>
          </a:prstGeom>
          <a:noFill/>
        </p:spPr>
        <p:txBody>
          <a:bodyPr wrap="square" lIns="77925" tIns="38963" rIns="77925" bIns="38963" rtlCol="0">
            <a:spAutoFit/>
          </a:bodyPr>
          <a:lstStyle/>
          <a:p>
            <a:r>
              <a:rPr lang="fr-FR" sz="900" i="1" dirty="0">
                <a:solidFill>
                  <a:schemeClr val="accent1">
                    <a:lumMod val="75000"/>
                  </a:schemeClr>
                </a:solidFill>
              </a:rPr>
              <a:t>Source : Les chiffres clés de la Défense, éditions 2017.</a:t>
            </a:r>
          </a:p>
        </p:txBody>
      </p:sp>
      <p:sp>
        <p:nvSpPr>
          <p:cNvPr id="11" name="ZoneTexte 10"/>
          <p:cNvSpPr txBox="1"/>
          <p:nvPr/>
        </p:nvSpPr>
        <p:spPr>
          <a:xfrm>
            <a:off x="4707892" y="5176936"/>
            <a:ext cx="4292600" cy="386464"/>
          </a:xfrm>
          <a:prstGeom prst="rect">
            <a:avLst/>
          </a:prstGeom>
          <a:noFill/>
        </p:spPr>
        <p:txBody>
          <a:bodyPr wrap="square" lIns="77925" tIns="38963" rIns="77925" bIns="38963" rtlCol="0">
            <a:spAutoFit/>
          </a:bodyPr>
          <a:lstStyle/>
          <a:p>
            <a:pPr algn="ctr"/>
            <a:r>
              <a:rPr lang="fr-FR" sz="2000" b="1" dirty="0" smtClean="0">
                <a:solidFill>
                  <a:schemeClr val="accent1">
                    <a:lumMod val="75000"/>
                  </a:schemeClr>
                </a:solidFill>
              </a:rPr>
              <a:t>Des parcours professionnels valorisés</a:t>
            </a:r>
            <a:endParaRPr lang="fr-FR" sz="2000" b="1" dirty="0">
              <a:solidFill>
                <a:schemeClr val="accent1">
                  <a:lumMod val="75000"/>
                </a:schemeClr>
              </a:solidFill>
            </a:endParaRPr>
          </a:p>
        </p:txBody>
      </p:sp>
      <p:grpSp>
        <p:nvGrpSpPr>
          <p:cNvPr id="4" name="Groupe 3"/>
          <p:cNvGrpSpPr/>
          <p:nvPr/>
        </p:nvGrpSpPr>
        <p:grpSpPr>
          <a:xfrm>
            <a:off x="577652" y="4941168"/>
            <a:ext cx="1800200" cy="1891455"/>
            <a:chOff x="577652" y="4941168"/>
            <a:chExt cx="1800200" cy="1891455"/>
          </a:xfrm>
        </p:grpSpPr>
        <p:sp>
          <p:nvSpPr>
            <p:cNvPr id="3" name="Rectangle à coins arrondis 2"/>
            <p:cNvSpPr/>
            <p:nvPr/>
          </p:nvSpPr>
          <p:spPr>
            <a:xfrm>
              <a:off x="577652" y="4941168"/>
              <a:ext cx="1800200" cy="1888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bg1"/>
                </a:solidFill>
              </a:endParaRPr>
            </a:p>
            <a:p>
              <a:pPr algn="ctr"/>
              <a:r>
                <a:rPr lang="fr-FR" sz="1100" b="1" dirty="0" smtClean="0">
                  <a:solidFill>
                    <a:schemeClr val="bg1"/>
                  </a:solidFill>
                </a:rPr>
                <a:t>RÉSERVISTE</a:t>
              </a:r>
            </a:p>
            <a:p>
              <a:pPr algn="ctr"/>
              <a:endParaRPr lang="fr-FR" sz="900" b="1" dirty="0">
                <a:solidFill>
                  <a:schemeClr val="bg1"/>
                </a:solidFill>
              </a:endParaRPr>
            </a:p>
            <a:p>
              <a:r>
                <a:rPr lang="fr-FR" sz="1050" dirty="0" smtClean="0">
                  <a:solidFill>
                    <a:schemeClr val="bg1"/>
                  </a:solidFill>
                </a:rPr>
                <a:t>OPERATIONNEL</a:t>
              </a:r>
              <a:endParaRPr lang="fr-FR" sz="1050" dirty="0">
                <a:solidFill>
                  <a:schemeClr val="bg1"/>
                </a:solidFill>
              </a:endParaRPr>
            </a:p>
            <a:p>
              <a:r>
                <a:rPr lang="fr-FR" sz="1050" dirty="0" smtClean="0">
                  <a:solidFill>
                    <a:schemeClr val="accent1">
                      <a:lumMod val="20000"/>
                      <a:lumOff val="80000"/>
                    </a:schemeClr>
                  </a:solidFill>
                </a:rPr>
                <a:t>C</a:t>
              </a:r>
              <a:r>
                <a:rPr lang="fr-FR" sz="1050" dirty="0" smtClean="0">
                  <a:solidFill>
                    <a:schemeClr val="tx2">
                      <a:lumMod val="20000"/>
                      <a:lumOff val="80000"/>
                    </a:schemeClr>
                  </a:solidFill>
                </a:rPr>
                <a:t>ontrat </a:t>
              </a:r>
              <a:r>
                <a:rPr lang="fr-FR" sz="1050" dirty="0">
                  <a:solidFill>
                    <a:schemeClr val="tx2">
                      <a:lumMod val="20000"/>
                      <a:lumOff val="80000"/>
                    </a:schemeClr>
                  </a:solidFill>
                </a:rPr>
                <a:t>rémunéré de 1 à </a:t>
              </a:r>
              <a:r>
                <a:rPr lang="fr-FR" sz="1050" dirty="0" smtClean="0">
                  <a:solidFill>
                    <a:schemeClr val="tx2">
                      <a:lumMod val="20000"/>
                      <a:lumOff val="80000"/>
                    </a:schemeClr>
                  </a:solidFill>
                </a:rPr>
                <a:t>   5 ans </a:t>
              </a:r>
              <a:r>
                <a:rPr lang="fr-FR" sz="1050" dirty="0">
                  <a:solidFill>
                    <a:schemeClr val="tx2">
                      <a:lumMod val="20000"/>
                      <a:lumOff val="80000"/>
                    </a:schemeClr>
                  </a:solidFill>
                </a:rPr>
                <a:t>/ formation </a:t>
              </a:r>
              <a:r>
                <a:rPr lang="fr-FR" sz="1050" dirty="0" smtClean="0">
                  <a:solidFill>
                    <a:schemeClr val="tx2">
                      <a:lumMod val="20000"/>
                      <a:lumOff val="80000"/>
                    </a:schemeClr>
                  </a:solidFill>
                </a:rPr>
                <a:t>spécifique</a:t>
              </a:r>
            </a:p>
            <a:p>
              <a:r>
                <a:rPr lang="fr-FR" sz="1050" dirty="0" smtClean="0">
                  <a:solidFill>
                    <a:schemeClr val="bg1"/>
                  </a:solidFill>
                </a:rPr>
                <a:t>CITOYEN</a:t>
              </a:r>
              <a:endParaRPr lang="fr-FR" sz="1050" dirty="0">
                <a:solidFill>
                  <a:schemeClr val="bg1"/>
                </a:solidFill>
              </a:endParaRPr>
            </a:p>
            <a:p>
              <a:r>
                <a:rPr lang="fr-FR" sz="1050" dirty="0" smtClean="0">
                  <a:solidFill>
                    <a:schemeClr val="accent1">
                      <a:lumMod val="20000"/>
                      <a:lumOff val="80000"/>
                    </a:schemeClr>
                  </a:solidFill>
                </a:rPr>
                <a:t>Bénévolat </a:t>
              </a:r>
              <a:r>
                <a:rPr lang="fr-FR" sz="1050" dirty="0">
                  <a:solidFill>
                    <a:schemeClr val="accent1">
                      <a:lumMod val="20000"/>
                      <a:lumOff val="80000"/>
                    </a:schemeClr>
                  </a:solidFill>
                </a:rPr>
                <a:t>sans limite </a:t>
              </a:r>
              <a:r>
                <a:rPr lang="fr-FR" sz="1050" dirty="0" smtClean="0">
                  <a:solidFill>
                    <a:schemeClr val="accent1">
                      <a:lumMod val="20000"/>
                      <a:lumOff val="80000"/>
                    </a:schemeClr>
                  </a:solidFill>
                </a:rPr>
                <a:t>d’âge</a:t>
              </a:r>
            </a:p>
            <a:p>
              <a:r>
                <a:rPr lang="fr-FR" sz="1050" dirty="0" smtClean="0">
                  <a:solidFill>
                    <a:schemeClr val="accent1">
                      <a:lumMod val="20000"/>
                      <a:lumOff val="80000"/>
                    </a:schemeClr>
                  </a:solidFill>
                </a:rPr>
                <a:t>Pour plus d’infos :</a:t>
              </a:r>
            </a:p>
            <a:p>
              <a:r>
                <a:rPr lang="fr-FR" sz="800" dirty="0" smtClean="0">
                  <a:solidFill>
                    <a:schemeClr val="bg1"/>
                  </a:solidFill>
                </a:rPr>
                <a:t>www.defense.gouv.fr/reserve</a:t>
              </a:r>
            </a:p>
            <a:p>
              <a:r>
                <a:rPr lang="fr-FR" sz="800" dirty="0">
                  <a:solidFill>
                    <a:schemeClr val="bg1"/>
                  </a:solidFill>
                </a:rPr>
                <a:t> </a:t>
              </a:r>
              <a:r>
                <a:rPr lang="fr-FR" sz="800" dirty="0" smtClean="0">
                  <a:solidFill>
                    <a:schemeClr val="bg1"/>
                  </a:solidFill>
                </a:rPr>
                <a:t>            Réserve Militaire</a:t>
              </a:r>
              <a:endParaRPr lang="fr-FR" sz="1050" dirty="0" smtClean="0">
                <a:solidFill>
                  <a:schemeClr val="accent1">
                    <a:lumMod val="20000"/>
                    <a:lumOff val="80000"/>
                  </a:schemeClr>
                </a:solidFill>
              </a:endParaRPr>
            </a:p>
            <a:p>
              <a:endParaRPr lang="fr-FR" sz="1050" dirty="0">
                <a:solidFill>
                  <a:schemeClr val="accent1">
                    <a:lumMod val="20000"/>
                    <a:lumOff val="80000"/>
                  </a:schemeClr>
                </a:solidFill>
              </a:endParaRPr>
            </a:p>
          </p:txBody>
        </p:sp>
        <p:pic>
          <p:nvPicPr>
            <p:cNvPr id="1030" name="Picture 6" descr="Résultat de recherche d'images pour &quot;logo facebook&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6669360"/>
              <a:ext cx="163263" cy="16326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à coins arrondis 15"/>
          <p:cNvSpPr/>
          <p:nvPr/>
        </p:nvSpPr>
        <p:spPr>
          <a:xfrm>
            <a:off x="2555776" y="4941168"/>
            <a:ext cx="1800200" cy="188898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solidFill>
                  <a:schemeClr val="bg1"/>
                </a:solidFill>
              </a:rPr>
              <a:t>AGENT CIVIL</a:t>
            </a:r>
            <a:endParaRPr lang="fr-FR" sz="1100" b="1" dirty="0">
              <a:solidFill>
                <a:schemeClr val="bg1"/>
              </a:solidFill>
            </a:endParaRPr>
          </a:p>
          <a:p>
            <a:endParaRPr lang="fr-FR" sz="700" dirty="0" smtClean="0">
              <a:solidFill>
                <a:schemeClr val="bg1"/>
              </a:solidFill>
            </a:endParaRPr>
          </a:p>
          <a:p>
            <a:pPr algn="ctr"/>
            <a:r>
              <a:rPr lang="fr-FR" sz="1050" dirty="0" smtClean="0">
                <a:solidFill>
                  <a:schemeClr val="bg1"/>
                </a:solidFill>
              </a:rPr>
              <a:t>2000 POSTES</a:t>
            </a:r>
          </a:p>
          <a:p>
            <a:pPr algn="ctr"/>
            <a:r>
              <a:rPr lang="fr-FR" sz="1050" dirty="0" smtClean="0">
                <a:solidFill>
                  <a:schemeClr val="bg1"/>
                </a:solidFill>
              </a:rPr>
              <a:t>À pourvoir en 2017</a:t>
            </a:r>
          </a:p>
          <a:p>
            <a:endParaRPr lang="fr-FR" sz="700" dirty="0">
              <a:solidFill>
                <a:schemeClr val="bg1"/>
              </a:solidFill>
            </a:endParaRPr>
          </a:p>
          <a:p>
            <a:r>
              <a:rPr lang="fr-FR" sz="1050" dirty="0" smtClean="0">
                <a:solidFill>
                  <a:schemeClr val="bg1"/>
                </a:solidFill>
              </a:rPr>
              <a:t>Cadre administratif</a:t>
            </a:r>
          </a:p>
          <a:p>
            <a:r>
              <a:rPr lang="fr-FR" sz="1050" dirty="0" smtClean="0">
                <a:solidFill>
                  <a:schemeClr val="accent2">
                    <a:lumMod val="20000"/>
                    <a:lumOff val="80000"/>
                  </a:schemeClr>
                </a:solidFill>
              </a:rPr>
              <a:t>Technicien, informaticien,</a:t>
            </a:r>
          </a:p>
          <a:p>
            <a:r>
              <a:rPr lang="fr-FR" sz="1050" dirty="0" smtClean="0">
                <a:solidFill>
                  <a:schemeClr val="accent2">
                    <a:lumMod val="20000"/>
                    <a:lumOff val="80000"/>
                  </a:schemeClr>
                </a:solidFill>
              </a:rPr>
              <a:t>Secrétaire, acheteur, communicant …</a:t>
            </a:r>
          </a:p>
          <a:p>
            <a:endParaRPr lang="fr-FR" sz="700" dirty="0">
              <a:solidFill>
                <a:schemeClr val="bg1"/>
              </a:solidFill>
            </a:endParaRPr>
          </a:p>
          <a:p>
            <a:r>
              <a:rPr lang="fr-FR" sz="1050" dirty="0" smtClean="0">
                <a:solidFill>
                  <a:schemeClr val="accent1">
                    <a:lumMod val="20000"/>
                    <a:lumOff val="80000"/>
                  </a:schemeClr>
                </a:solidFill>
              </a:rPr>
              <a:t>Pour plus d’infos :</a:t>
            </a:r>
          </a:p>
          <a:p>
            <a:r>
              <a:rPr lang="fr-FR" sz="800" dirty="0" smtClean="0">
                <a:solidFill>
                  <a:schemeClr val="bg1"/>
                </a:solidFill>
              </a:rPr>
              <a:t>www.defense.gouv.fr</a:t>
            </a:r>
          </a:p>
          <a:p>
            <a:r>
              <a:rPr lang="fr-FR" sz="800" dirty="0" smtClean="0">
                <a:solidFill>
                  <a:schemeClr val="bg1"/>
                </a:solidFill>
              </a:rPr>
              <a:t>	</a:t>
            </a:r>
            <a:endParaRPr lang="fr-FR" sz="1050" dirty="0">
              <a:solidFill>
                <a:schemeClr val="accent1">
                  <a:lumMod val="20000"/>
                  <a:lumOff val="80000"/>
                </a:schemeClr>
              </a:solidFill>
            </a:endParaRPr>
          </a:p>
        </p:txBody>
      </p:sp>
      <p:grpSp>
        <p:nvGrpSpPr>
          <p:cNvPr id="9" name="Groupe 8"/>
          <p:cNvGrpSpPr/>
          <p:nvPr/>
        </p:nvGrpSpPr>
        <p:grpSpPr>
          <a:xfrm>
            <a:off x="251520" y="1661750"/>
            <a:ext cx="4608512" cy="3212490"/>
            <a:chOff x="251520" y="1661750"/>
            <a:chExt cx="4608512" cy="3212490"/>
          </a:xfrm>
        </p:grpSpPr>
        <p:cxnSp>
          <p:nvCxnSpPr>
            <p:cNvPr id="39" name="Connecteur droit 38"/>
            <p:cNvCxnSpPr/>
            <p:nvPr/>
          </p:nvCxnSpPr>
          <p:spPr>
            <a:xfrm>
              <a:off x="251520" y="2098159"/>
              <a:ext cx="0" cy="277100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1834648" y="1661750"/>
              <a:ext cx="1440160" cy="469359"/>
            </a:xfrm>
            <a:prstGeom prst="rect">
              <a:avLst/>
            </a:prstGeom>
            <a:solidFill>
              <a:srgbClr val="FFC000"/>
            </a:solidFill>
          </p:spPr>
          <p:txBody>
            <a:bodyPr wrap="square" rtlCol="0">
              <a:spAutoFit/>
            </a:bodyPr>
            <a:lstStyle/>
            <a:p>
              <a:pPr algn="ctr"/>
              <a:r>
                <a:rPr lang="fr-FR" sz="1400" b="1" dirty="0" smtClean="0">
                  <a:solidFill>
                    <a:srgbClr val="FF0000"/>
                  </a:solidFill>
                </a:rPr>
                <a:t>3 500 postes</a:t>
              </a:r>
            </a:p>
            <a:p>
              <a:pPr algn="ctr"/>
              <a:r>
                <a:rPr lang="fr-FR" sz="1050" dirty="0" smtClean="0"/>
                <a:t>à pourvoir en 2017</a:t>
              </a:r>
            </a:p>
          </p:txBody>
        </p:sp>
        <p:sp>
          <p:nvSpPr>
            <p:cNvPr id="18" name="ZoneTexte 17"/>
            <p:cNvSpPr txBox="1"/>
            <p:nvPr/>
          </p:nvSpPr>
          <p:spPr>
            <a:xfrm>
              <a:off x="251520" y="1661750"/>
              <a:ext cx="1438064" cy="469359"/>
            </a:xfrm>
            <a:prstGeom prst="rect">
              <a:avLst/>
            </a:prstGeom>
            <a:solidFill>
              <a:srgbClr val="FFC000"/>
            </a:solidFill>
          </p:spPr>
          <p:txBody>
            <a:bodyPr wrap="square" rtlCol="0">
              <a:spAutoFit/>
            </a:bodyPr>
            <a:lstStyle/>
            <a:p>
              <a:pPr algn="ctr"/>
              <a:r>
                <a:rPr lang="fr-FR" sz="1400" b="1" dirty="0" smtClean="0">
                  <a:solidFill>
                    <a:srgbClr val="FF0000"/>
                  </a:solidFill>
                </a:rPr>
                <a:t>15 000 postes</a:t>
              </a:r>
            </a:p>
            <a:p>
              <a:pPr algn="ctr"/>
              <a:r>
                <a:rPr lang="fr-FR" sz="1050" dirty="0"/>
                <a:t>à</a:t>
              </a:r>
              <a:r>
                <a:rPr lang="fr-FR" sz="1050" dirty="0" smtClean="0"/>
                <a:t> pourvoir en 2017</a:t>
              </a:r>
            </a:p>
          </p:txBody>
        </p:sp>
        <p:sp>
          <p:nvSpPr>
            <p:cNvPr id="19" name="ZoneTexte 18"/>
            <p:cNvSpPr txBox="1"/>
            <p:nvPr/>
          </p:nvSpPr>
          <p:spPr>
            <a:xfrm>
              <a:off x="3419872" y="1661750"/>
              <a:ext cx="1440160" cy="469359"/>
            </a:xfrm>
            <a:prstGeom prst="rect">
              <a:avLst/>
            </a:prstGeom>
            <a:solidFill>
              <a:srgbClr val="FFC000"/>
            </a:solidFill>
          </p:spPr>
          <p:txBody>
            <a:bodyPr wrap="square" rtlCol="0">
              <a:spAutoFit/>
            </a:bodyPr>
            <a:lstStyle/>
            <a:p>
              <a:pPr algn="ctr"/>
              <a:r>
                <a:rPr lang="fr-FR" sz="1400" b="1" dirty="0" smtClean="0">
                  <a:solidFill>
                    <a:srgbClr val="FF0000"/>
                  </a:solidFill>
                </a:rPr>
                <a:t>2 600 postes</a:t>
              </a:r>
            </a:p>
            <a:p>
              <a:pPr algn="ctr"/>
              <a:r>
                <a:rPr lang="fr-FR" sz="1050" dirty="0" smtClean="0"/>
                <a:t>à pourvoir en 2017</a:t>
              </a:r>
            </a:p>
          </p:txBody>
        </p:sp>
        <p:sp>
          <p:nvSpPr>
            <p:cNvPr id="6" name="ZoneTexte 5"/>
            <p:cNvSpPr txBox="1"/>
            <p:nvPr/>
          </p:nvSpPr>
          <p:spPr>
            <a:xfrm>
              <a:off x="251520" y="2165806"/>
              <a:ext cx="1440160" cy="2677656"/>
            </a:xfrm>
            <a:prstGeom prst="rect">
              <a:avLst/>
            </a:prstGeom>
            <a:noFill/>
          </p:spPr>
          <p:txBody>
            <a:bodyPr wrap="square" rtlCol="0">
              <a:spAutoFit/>
            </a:bodyPr>
            <a:lstStyle/>
            <a:p>
              <a:pPr algn="ctr"/>
              <a:r>
                <a:rPr lang="fr-FR" sz="1200" b="1" dirty="0" smtClean="0"/>
                <a:t>Engagé </a:t>
              </a:r>
            </a:p>
            <a:p>
              <a:pPr algn="ctr"/>
              <a:r>
                <a:rPr lang="fr-FR" sz="1200" b="1" dirty="0" smtClean="0"/>
                <a:t>volontaire</a:t>
              </a:r>
            </a:p>
            <a:p>
              <a:pPr algn="ctr"/>
              <a:r>
                <a:rPr lang="fr-FR" sz="1200" dirty="0" smtClean="0">
                  <a:solidFill>
                    <a:schemeClr val="tx1">
                      <a:lumMod val="50000"/>
                      <a:lumOff val="50000"/>
                    </a:schemeClr>
                  </a:solidFill>
                </a:rPr>
                <a:t>+</a:t>
              </a:r>
              <a:r>
                <a:rPr lang="fr-FR" sz="1200" dirty="0">
                  <a:solidFill>
                    <a:schemeClr val="tx1">
                      <a:lumMod val="65000"/>
                      <a:lumOff val="35000"/>
                    </a:schemeClr>
                  </a:solidFill>
                </a:rPr>
                <a:t>17 ans /- 29 ans</a:t>
              </a:r>
            </a:p>
            <a:p>
              <a:pPr algn="ctr"/>
              <a:r>
                <a:rPr lang="fr-FR" sz="1200" dirty="0">
                  <a:solidFill>
                    <a:schemeClr val="tx1">
                      <a:lumMod val="65000"/>
                      <a:lumOff val="35000"/>
                    </a:schemeClr>
                  </a:solidFill>
                </a:rPr>
                <a:t>De 3e à Bac</a:t>
              </a:r>
            </a:p>
            <a:p>
              <a:pPr algn="ctr"/>
              <a:endParaRPr lang="fr-FR" sz="1200" dirty="0"/>
            </a:p>
            <a:p>
              <a:pPr algn="ctr"/>
              <a:r>
                <a:rPr lang="fr-FR" sz="1200" b="1" dirty="0"/>
                <a:t>Sous-officier</a:t>
              </a:r>
            </a:p>
            <a:p>
              <a:pPr algn="ctr"/>
              <a:r>
                <a:rPr lang="fr-FR" sz="1200" dirty="0">
                  <a:solidFill>
                    <a:schemeClr val="tx1">
                      <a:lumMod val="65000"/>
                      <a:lumOff val="35000"/>
                    </a:schemeClr>
                  </a:solidFill>
                </a:rPr>
                <a:t>De Bac à Bac+2</a:t>
              </a:r>
            </a:p>
            <a:p>
              <a:pPr algn="ctr"/>
              <a:r>
                <a:rPr lang="fr-FR" sz="1200" dirty="0">
                  <a:solidFill>
                    <a:schemeClr val="tx1">
                      <a:lumMod val="65000"/>
                      <a:lumOff val="35000"/>
                    </a:schemeClr>
                  </a:solidFill>
                </a:rPr>
                <a:t>+17 ans /- 29 ans</a:t>
              </a:r>
            </a:p>
            <a:p>
              <a:pPr algn="ctr"/>
              <a:endParaRPr lang="fr-FR" sz="1200" dirty="0" smtClean="0"/>
            </a:p>
            <a:p>
              <a:pPr algn="ctr"/>
              <a:r>
                <a:rPr lang="fr-FR" sz="1200" b="1" dirty="0" smtClean="0"/>
                <a:t>Officier</a:t>
              </a:r>
            </a:p>
            <a:p>
              <a:pPr algn="ctr"/>
              <a:r>
                <a:rPr lang="fr-FR" sz="1200" dirty="0">
                  <a:solidFill>
                    <a:schemeClr val="tx1">
                      <a:lumMod val="65000"/>
                      <a:lumOff val="35000"/>
                    </a:schemeClr>
                  </a:solidFill>
                </a:rPr>
                <a:t>De Bac à Bac+5</a:t>
              </a:r>
            </a:p>
            <a:p>
              <a:pPr algn="ctr"/>
              <a:r>
                <a:rPr lang="fr-FR" sz="1200" dirty="0">
                  <a:solidFill>
                    <a:schemeClr val="tx1">
                      <a:lumMod val="65000"/>
                      <a:lumOff val="35000"/>
                    </a:schemeClr>
                  </a:solidFill>
                </a:rPr>
                <a:t>+17 ans /- 32 ans</a:t>
              </a:r>
            </a:p>
            <a:p>
              <a:pPr algn="ctr"/>
              <a:endParaRPr lang="fr-FR" sz="1200" dirty="0"/>
            </a:p>
            <a:p>
              <a:pPr algn="ctr"/>
              <a:endParaRPr lang="fr-FR" sz="1200" dirty="0"/>
            </a:p>
          </p:txBody>
        </p:sp>
        <p:cxnSp>
          <p:nvCxnSpPr>
            <p:cNvPr id="12" name="Connecteur droit 11"/>
            <p:cNvCxnSpPr/>
            <p:nvPr/>
          </p:nvCxnSpPr>
          <p:spPr>
            <a:xfrm>
              <a:off x="683518" y="3029902"/>
              <a:ext cx="60997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1835696" y="2165806"/>
              <a:ext cx="1440160" cy="2677656"/>
            </a:xfrm>
            <a:prstGeom prst="rect">
              <a:avLst/>
            </a:prstGeom>
            <a:noFill/>
          </p:spPr>
          <p:txBody>
            <a:bodyPr wrap="square" rtlCol="0">
              <a:spAutoFit/>
            </a:bodyPr>
            <a:lstStyle/>
            <a:p>
              <a:pPr algn="ctr"/>
              <a:r>
                <a:rPr lang="fr-FR" sz="1200" b="1" dirty="0" smtClean="0"/>
                <a:t>Ouvrier-maître de la flotte</a:t>
              </a:r>
            </a:p>
            <a:p>
              <a:pPr algn="ctr"/>
              <a:r>
                <a:rPr lang="fr-FR" sz="1200" dirty="0" smtClean="0">
                  <a:solidFill>
                    <a:schemeClr val="tx1">
                      <a:lumMod val="65000"/>
                      <a:lumOff val="35000"/>
                    </a:schemeClr>
                  </a:solidFill>
                </a:rPr>
                <a:t>17 ans - </a:t>
              </a:r>
              <a:r>
                <a:rPr lang="fr-FR" sz="1200" dirty="0">
                  <a:solidFill>
                    <a:schemeClr val="tx1">
                      <a:lumMod val="65000"/>
                      <a:lumOff val="35000"/>
                    </a:schemeClr>
                  </a:solidFill>
                </a:rPr>
                <a:t>29 ans</a:t>
              </a:r>
            </a:p>
            <a:p>
              <a:pPr algn="ctr"/>
              <a:r>
                <a:rPr lang="fr-FR" sz="1200" dirty="0">
                  <a:solidFill>
                    <a:schemeClr val="tx1">
                      <a:lumMod val="65000"/>
                      <a:lumOff val="35000"/>
                    </a:schemeClr>
                  </a:solidFill>
                </a:rPr>
                <a:t>De 3e à Bac</a:t>
              </a:r>
            </a:p>
            <a:p>
              <a:pPr algn="ctr"/>
              <a:endParaRPr lang="fr-FR" sz="1200" dirty="0"/>
            </a:p>
            <a:p>
              <a:pPr algn="ctr"/>
              <a:r>
                <a:rPr lang="fr-FR" sz="1200" b="1" dirty="0" smtClean="0"/>
                <a:t>Officier marinier</a:t>
              </a:r>
              <a:endParaRPr lang="fr-FR" sz="1200" b="1" dirty="0"/>
            </a:p>
            <a:p>
              <a:pPr algn="ctr"/>
              <a:r>
                <a:rPr lang="fr-FR" sz="1200" dirty="0">
                  <a:solidFill>
                    <a:schemeClr val="tx1">
                      <a:lumMod val="65000"/>
                      <a:lumOff val="35000"/>
                    </a:schemeClr>
                  </a:solidFill>
                </a:rPr>
                <a:t>De Bac à Bac+2</a:t>
              </a:r>
            </a:p>
            <a:p>
              <a:pPr algn="ctr"/>
              <a:r>
                <a:rPr lang="fr-FR" sz="1200" dirty="0" smtClean="0">
                  <a:solidFill>
                    <a:schemeClr val="tx1">
                      <a:lumMod val="65000"/>
                      <a:lumOff val="35000"/>
                    </a:schemeClr>
                  </a:solidFill>
                </a:rPr>
                <a:t>17 - </a:t>
              </a:r>
              <a:r>
                <a:rPr lang="fr-FR" sz="1200" dirty="0">
                  <a:solidFill>
                    <a:schemeClr val="tx1">
                      <a:lumMod val="65000"/>
                      <a:lumOff val="35000"/>
                    </a:schemeClr>
                  </a:solidFill>
                </a:rPr>
                <a:t>29 ans</a:t>
              </a:r>
            </a:p>
            <a:p>
              <a:pPr algn="ctr"/>
              <a:endParaRPr lang="fr-FR" sz="1200" dirty="0" smtClean="0"/>
            </a:p>
            <a:p>
              <a:pPr algn="ctr"/>
              <a:r>
                <a:rPr lang="fr-FR" sz="1200" b="1" dirty="0" smtClean="0"/>
                <a:t>Officier</a:t>
              </a:r>
            </a:p>
            <a:p>
              <a:pPr algn="ctr"/>
              <a:r>
                <a:rPr lang="fr-FR" sz="1200" dirty="0">
                  <a:solidFill>
                    <a:schemeClr val="tx1">
                      <a:lumMod val="65000"/>
                      <a:lumOff val="35000"/>
                    </a:schemeClr>
                  </a:solidFill>
                </a:rPr>
                <a:t>De </a:t>
              </a:r>
              <a:r>
                <a:rPr lang="fr-FR" sz="1200" dirty="0" smtClean="0">
                  <a:solidFill>
                    <a:schemeClr val="tx1">
                      <a:lumMod val="65000"/>
                      <a:lumOff val="35000"/>
                    </a:schemeClr>
                  </a:solidFill>
                </a:rPr>
                <a:t>Bac+3 à </a:t>
              </a:r>
              <a:r>
                <a:rPr lang="fr-FR" sz="1200" dirty="0">
                  <a:solidFill>
                    <a:schemeClr val="tx1">
                      <a:lumMod val="65000"/>
                      <a:lumOff val="35000"/>
                    </a:schemeClr>
                  </a:solidFill>
                </a:rPr>
                <a:t>Bac+5</a:t>
              </a:r>
            </a:p>
            <a:p>
              <a:pPr algn="ctr"/>
              <a:r>
                <a:rPr lang="fr-FR" sz="1200" dirty="0" smtClean="0">
                  <a:solidFill>
                    <a:schemeClr val="tx1">
                      <a:lumMod val="65000"/>
                      <a:lumOff val="35000"/>
                    </a:schemeClr>
                  </a:solidFill>
                </a:rPr>
                <a:t>17 </a:t>
              </a:r>
              <a:r>
                <a:rPr lang="fr-FR" sz="1200" dirty="0">
                  <a:solidFill>
                    <a:schemeClr val="tx1">
                      <a:lumMod val="65000"/>
                      <a:lumOff val="35000"/>
                    </a:schemeClr>
                  </a:solidFill>
                </a:rPr>
                <a:t>ans </a:t>
              </a:r>
              <a:r>
                <a:rPr lang="fr-FR" sz="1200" dirty="0" smtClean="0">
                  <a:solidFill>
                    <a:schemeClr val="tx1">
                      <a:lumMod val="65000"/>
                      <a:lumOff val="35000"/>
                    </a:schemeClr>
                  </a:solidFill>
                </a:rPr>
                <a:t>- 29 ans</a:t>
              </a:r>
              <a:endParaRPr lang="fr-FR" sz="1200" dirty="0" smtClean="0"/>
            </a:p>
            <a:p>
              <a:pPr algn="ctr"/>
              <a:endParaRPr lang="fr-FR" sz="1200" dirty="0" smtClean="0"/>
            </a:p>
            <a:p>
              <a:pPr algn="ctr"/>
              <a:endParaRPr lang="fr-FR" sz="1200" dirty="0"/>
            </a:p>
          </p:txBody>
        </p:sp>
        <p:sp>
          <p:nvSpPr>
            <p:cNvPr id="29" name="ZoneTexte 28"/>
            <p:cNvSpPr txBox="1"/>
            <p:nvPr/>
          </p:nvSpPr>
          <p:spPr>
            <a:xfrm>
              <a:off x="3419872" y="2165806"/>
              <a:ext cx="1440160" cy="2708434"/>
            </a:xfrm>
            <a:prstGeom prst="rect">
              <a:avLst/>
            </a:prstGeom>
            <a:noFill/>
          </p:spPr>
          <p:txBody>
            <a:bodyPr wrap="square" rtlCol="0">
              <a:spAutoFit/>
            </a:bodyPr>
            <a:lstStyle/>
            <a:p>
              <a:pPr algn="ctr"/>
              <a:r>
                <a:rPr lang="fr-FR" sz="1200" b="1" dirty="0" smtClean="0"/>
                <a:t>Militaire </a:t>
              </a:r>
            </a:p>
            <a:p>
              <a:pPr algn="ctr"/>
              <a:r>
                <a:rPr lang="fr-FR" sz="1200" b="1" dirty="0" smtClean="0"/>
                <a:t>Technicien de l’air</a:t>
              </a:r>
            </a:p>
            <a:p>
              <a:pPr algn="ctr"/>
              <a:r>
                <a:rPr lang="fr-FR" sz="1200" dirty="0">
                  <a:solidFill>
                    <a:schemeClr val="tx1">
                      <a:lumMod val="65000"/>
                      <a:lumOff val="35000"/>
                    </a:schemeClr>
                  </a:solidFill>
                </a:rPr>
                <a:t>+17 ans /- 30 ans</a:t>
              </a:r>
            </a:p>
            <a:p>
              <a:pPr algn="ctr"/>
              <a:r>
                <a:rPr lang="fr-FR" sz="1200" dirty="0">
                  <a:solidFill>
                    <a:schemeClr val="tx1">
                      <a:lumMod val="65000"/>
                      <a:lumOff val="35000"/>
                    </a:schemeClr>
                  </a:solidFill>
                </a:rPr>
                <a:t>De 3e à Bac</a:t>
              </a:r>
            </a:p>
            <a:p>
              <a:pPr algn="ctr"/>
              <a:endParaRPr lang="fr-FR" sz="1200" dirty="0"/>
            </a:p>
            <a:p>
              <a:pPr algn="ctr"/>
              <a:r>
                <a:rPr lang="fr-FR" sz="1200" b="1" dirty="0"/>
                <a:t>Sous-officier</a:t>
              </a:r>
            </a:p>
            <a:p>
              <a:pPr algn="ctr"/>
              <a:r>
                <a:rPr lang="fr-FR" sz="1200" dirty="0">
                  <a:solidFill>
                    <a:schemeClr val="tx1">
                      <a:lumMod val="65000"/>
                      <a:lumOff val="35000"/>
                    </a:schemeClr>
                  </a:solidFill>
                </a:rPr>
                <a:t>De Bac à Bac+2</a:t>
              </a:r>
            </a:p>
            <a:p>
              <a:pPr algn="ctr"/>
              <a:r>
                <a:rPr lang="fr-FR" sz="1200" dirty="0">
                  <a:solidFill>
                    <a:schemeClr val="tx1">
                      <a:lumMod val="65000"/>
                      <a:lumOff val="35000"/>
                    </a:schemeClr>
                  </a:solidFill>
                </a:rPr>
                <a:t>/- 25 ans</a:t>
              </a:r>
            </a:p>
            <a:p>
              <a:pPr algn="ctr"/>
              <a:endParaRPr lang="fr-FR" sz="1200" dirty="0" smtClean="0"/>
            </a:p>
            <a:p>
              <a:pPr algn="ctr"/>
              <a:r>
                <a:rPr lang="fr-FR" sz="1200" b="1" dirty="0" smtClean="0"/>
                <a:t>Officier</a:t>
              </a:r>
            </a:p>
            <a:p>
              <a:pPr algn="ctr"/>
              <a:r>
                <a:rPr lang="fr-FR" sz="1000" b="1" dirty="0" smtClean="0"/>
                <a:t>Personnel non navigant</a:t>
              </a:r>
            </a:p>
            <a:p>
              <a:r>
                <a:rPr lang="fr-FR" sz="800" dirty="0">
                  <a:solidFill>
                    <a:schemeClr val="tx1">
                      <a:lumMod val="65000"/>
                      <a:lumOff val="35000"/>
                    </a:schemeClr>
                  </a:solidFill>
                </a:rPr>
                <a:t>De Bac </a:t>
              </a:r>
              <a:r>
                <a:rPr lang="fr-FR" sz="800" dirty="0" smtClean="0">
                  <a:solidFill>
                    <a:schemeClr val="tx1">
                      <a:lumMod val="65000"/>
                      <a:lumOff val="35000"/>
                    </a:schemeClr>
                  </a:solidFill>
                </a:rPr>
                <a:t>+3 à Bac+5 / - 30 ans</a:t>
              </a:r>
            </a:p>
            <a:p>
              <a:pPr algn="ctr"/>
              <a:r>
                <a:rPr lang="fr-FR" sz="1200" b="1" dirty="0"/>
                <a:t>Officier</a:t>
              </a:r>
            </a:p>
            <a:p>
              <a:pPr algn="ctr"/>
              <a:r>
                <a:rPr lang="fr-FR" sz="1000" b="1" dirty="0"/>
                <a:t>Personnel </a:t>
              </a:r>
              <a:r>
                <a:rPr lang="fr-FR" sz="1000" b="1" dirty="0" smtClean="0"/>
                <a:t>navigant</a:t>
              </a:r>
              <a:endParaRPr lang="fr-FR" sz="1000" b="1" dirty="0"/>
            </a:p>
            <a:p>
              <a:pPr algn="ctr"/>
              <a:r>
                <a:rPr lang="fr-FR" sz="1000" dirty="0" smtClean="0">
                  <a:solidFill>
                    <a:schemeClr val="tx1">
                      <a:lumMod val="65000"/>
                      <a:lumOff val="35000"/>
                    </a:schemeClr>
                  </a:solidFill>
                </a:rPr>
                <a:t>Mini Bac / 17 – 24  ans</a:t>
              </a:r>
              <a:endParaRPr lang="fr-FR" sz="1200" dirty="0"/>
            </a:p>
          </p:txBody>
        </p:sp>
        <p:cxnSp>
          <p:nvCxnSpPr>
            <p:cNvPr id="30" name="Connecteur droit 29"/>
            <p:cNvCxnSpPr/>
            <p:nvPr/>
          </p:nvCxnSpPr>
          <p:spPr>
            <a:xfrm>
              <a:off x="2250790" y="3029902"/>
              <a:ext cx="60997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3895814" y="3029902"/>
              <a:ext cx="60997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685861" y="3789273"/>
              <a:ext cx="60997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3858654" y="3789273"/>
              <a:ext cx="60997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2250790" y="3802133"/>
              <a:ext cx="60997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251520" y="4869160"/>
              <a:ext cx="460851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1763688" y="2263654"/>
              <a:ext cx="0" cy="253349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3347864" y="2263654"/>
              <a:ext cx="0" cy="253349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4860032" y="2060848"/>
              <a:ext cx="0" cy="280831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48" name="Imag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823" y="1324393"/>
            <a:ext cx="432048" cy="337357"/>
          </a:xfrm>
          <a:prstGeom prst="rect">
            <a:avLst/>
          </a:prstGeom>
        </p:spPr>
      </p:pic>
      <p:pic>
        <p:nvPicPr>
          <p:cNvPr id="49" name="Imag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442" y="1381814"/>
            <a:ext cx="555021" cy="261387"/>
          </a:xfrm>
          <a:prstGeom prst="rect">
            <a:avLst/>
          </a:prstGeom>
        </p:spPr>
      </p:pic>
      <p:pic>
        <p:nvPicPr>
          <p:cNvPr id="50" name="Imag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2687" y="1268760"/>
            <a:ext cx="286179" cy="383539"/>
          </a:xfrm>
          <a:prstGeom prst="rect">
            <a:avLst/>
          </a:prstGeom>
        </p:spPr>
      </p:pic>
      <p:sp>
        <p:nvSpPr>
          <p:cNvPr id="37" name="Titre 1"/>
          <p:cNvSpPr txBox="1">
            <a:spLocks/>
          </p:cNvSpPr>
          <p:nvPr/>
        </p:nvSpPr>
        <p:spPr>
          <a:xfrm>
            <a:off x="180000" y="396000"/>
            <a:ext cx="8587680" cy="792000"/>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400" b="1" dirty="0">
                <a:solidFill>
                  <a:srgbClr val="FFFFFF"/>
                </a:solidFill>
                <a:cs typeface="Arial" panose="020B0604020202020204" pitchFamily="34" charset="0"/>
              </a:rPr>
              <a:t>Les hommes et les femmes </a:t>
            </a:r>
            <a:endParaRPr lang="fr-FR" sz="2400" b="1" dirty="0" smtClean="0">
              <a:solidFill>
                <a:srgbClr val="FFFFFF"/>
              </a:solidFill>
              <a:cs typeface="Arial" panose="020B0604020202020204" pitchFamily="34" charset="0"/>
            </a:endParaRPr>
          </a:p>
          <a:p>
            <a:pPr algn="l"/>
            <a:r>
              <a:rPr lang="fr-FR" sz="2400" b="1" dirty="0" smtClean="0">
                <a:solidFill>
                  <a:srgbClr val="FFFFFF"/>
                </a:solidFill>
                <a:cs typeface="Arial" panose="020B0604020202020204" pitchFamily="34" charset="0"/>
              </a:rPr>
              <a:t>de </a:t>
            </a:r>
            <a:r>
              <a:rPr lang="fr-FR" sz="2400" b="1" dirty="0">
                <a:solidFill>
                  <a:srgbClr val="FFFFFF"/>
                </a:solidFill>
                <a:cs typeface="Arial" panose="020B0604020202020204" pitchFamily="34" charset="0"/>
              </a:rPr>
              <a:t>la Défense</a:t>
            </a:r>
          </a:p>
        </p:txBody>
      </p:sp>
    </p:spTree>
    <p:extLst>
      <p:ext uri="{BB962C8B-B14F-4D97-AF65-F5344CB8AC3E}">
        <p14:creationId xmlns:p14="http://schemas.microsoft.com/office/powerpoint/2010/main" val="33889781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80000" y="396000"/>
            <a:ext cx="8587680" cy="792000"/>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400" b="1" dirty="0" smtClean="0">
                <a:solidFill>
                  <a:schemeClr val="bg1"/>
                </a:solidFill>
                <a:cs typeface="Arial" panose="020B0604020202020204" pitchFamily="34" charset="0"/>
              </a:rPr>
              <a:t>Une transformation et une modernisation </a:t>
            </a:r>
          </a:p>
          <a:p>
            <a:pPr algn="l"/>
            <a:r>
              <a:rPr lang="fr-FR" sz="2400" b="1" dirty="0" smtClean="0">
                <a:solidFill>
                  <a:schemeClr val="bg1"/>
                </a:solidFill>
                <a:cs typeface="Arial" panose="020B0604020202020204" pitchFamily="34" charset="0"/>
              </a:rPr>
              <a:t>du ministère</a:t>
            </a:r>
            <a:endParaRPr lang="fr-FR" sz="2400" b="1" dirty="0">
              <a:solidFill>
                <a:schemeClr val="bg1"/>
              </a:solidFill>
              <a:cs typeface="Arial" panose="020B0604020202020204"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009" t="29525" r="20475" b="8890"/>
          <a:stretch/>
        </p:blipFill>
        <p:spPr bwMode="auto">
          <a:xfrm>
            <a:off x="4776799" y="1673858"/>
            <a:ext cx="3971665" cy="24250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107504" y="2341329"/>
            <a:ext cx="4669295" cy="1015663"/>
          </a:xfrm>
          <a:prstGeom prst="rect">
            <a:avLst/>
          </a:prstGeom>
          <a:noFill/>
        </p:spPr>
        <p:txBody>
          <a:bodyPr wrap="square" rtlCol="0">
            <a:spAutoFit/>
          </a:bodyPr>
          <a:lstStyle/>
          <a:p>
            <a:r>
              <a:rPr lang="fr-FR" sz="2000" b="1" dirty="0">
                <a:solidFill>
                  <a:schemeClr val="accent1">
                    <a:lumMod val="75000"/>
                  </a:schemeClr>
                </a:solidFill>
              </a:rPr>
              <a:t>Efficacité</a:t>
            </a:r>
          </a:p>
          <a:p>
            <a:r>
              <a:rPr lang="fr-FR" sz="2000" b="1" dirty="0">
                <a:solidFill>
                  <a:schemeClr val="accent1">
                    <a:lumMod val="75000"/>
                  </a:schemeClr>
                </a:solidFill>
              </a:rPr>
              <a:t>Optimisation des moyens</a:t>
            </a:r>
          </a:p>
          <a:p>
            <a:r>
              <a:rPr lang="fr-FR" sz="2000" b="1" dirty="0">
                <a:solidFill>
                  <a:schemeClr val="accent1">
                    <a:lumMod val="75000"/>
                  </a:schemeClr>
                </a:solidFill>
              </a:rPr>
              <a:t>Amélioration de la condition du personnel</a:t>
            </a:r>
          </a:p>
        </p:txBody>
      </p:sp>
      <p:sp>
        <p:nvSpPr>
          <p:cNvPr id="32" name="ZoneTexte 31"/>
          <p:cNvSpPr txBox="1"/>
          <p:nvPr/>
        </p:nvSpPr>
        <p:spPr>
          <a:xfrm>
            <a:off x="367239" y="5661248"/>
            <a:ext cx="4149824" cy="707886"/>
          </a:xfrm>
          <a:prstGeom prst="rect">
            <a:avLst/>
          </a:prstGeom>
          <a:noFill/>
        </p:spPr>
        <p:txBody>
          <a:bodyPr wrap="square" rtlCol="0">
            <a:spAutoFit/>
          </a:bodyPr>
          <a:lstStyle/>
          <a:p>
            <a:r>
              <a:rPr lang="fr-FR" sz="2000" b="1" dirty="0" smtClean="0">
                <a:solidFill>
                  <a:schemeClr val="accent1">
                    <a:lumMod val="75000"/>
                  </a:schemeClr>
                </a:solidFill>
              </a:rPr>
              <a:t>14 chantiers : ressources humaines </a:t>
            </a:r>
            <a:r>
              <a:rPr lang="fr-FR" sz="2000" b="1" dirty="0">
                <a:solidFill>
                  <a:schemeClr val="accent1">
                    <a:lumMod val="75000"/>
                  </a:schemeClr>
                </a:solidFill>
              </a:rPr>
              <a:t>– </a:t>
            </a:r>
            <a:r>
              <a:rPr lang="fr-FR" sz="2000" b="1" dirty="0" smtClean="0">
                <a:solidFill>
                  <a:schemeClr val="accent1">
                    <a:lumMod val="75000"/>
                  </a:schemeClr>
                </a:solidFill>
              </a:rPr>
              <a:t>numérique – soutien – logistique…</a:t>
            </a:r>
            <a:endParaRPr lang="fr-FR" sz="2000" b="1" dirty="0">
              <a:solidFill>
                <a:schemeClr val="accent1">
                  <a:lumMod val="75000"/>
                </a:schemeClr>
              </a:solidFill>
            </a:endParaRPr>
          </a:p>
        </p:txBody>
      </p:sp>
      <p:sp>
        <p:nvSpPr>
          <p:cNvPr id="4" name="Rectangle 3"/>
          <p:cNvSpPr/>
          <p:nvPr/>
        </p:nvSpPr>
        <p:spPr>
          <a:xfrm>
            <a:off x="4884811" y="4365104"/>
            <a:ext cx="3755641" cy="1938992"/>
          </a:xfrm>
          <a:prstGeom prst="rect">
            <a:avLst/>
          </a:prstGeom>
        </p:spPr>
        <p:txBody>
          <a:bodyPr wrap="square">
            <a:spAutoFit/>
          </a:bodyPr>
          <a:lstStyle/>
          <a:p>
            <a:r>
              <a:rPr lang="fr-FR" sz="2000" b="1" dirty="0">
                <a:solidFill>
                  <a:schemeClr val="accent1">
                    <a:lumMod val="75000"/>
                  </a:schemeClr>
                </a:solidFill>
              </a:rPr>
              <a:t>6 000 emplois, dont 3 000 entre 2019 et 2023</a:t>
            </a:r>
            <a:r>
              <a:rPr lang="fr-FR" sz="2000" b="1" dirty="0" smtClean="0">
                <a:solidFill>
                  <a:schemeClr val="accent1">
                    <a:lumMod val="75000"/>
                  </a:schemeClr>
                </a:solidFill>
              </a:rPr>
              <a:t>.</a:t>
            </a:r>
          </a:p>
          <a:p>
            <a:endParaRPr lang="fr-FR" sz="2000" b="1" dirty="0">
              <a:solidFill>
                <a:schemeClr val="accent1">
                  <a:lumMod val="75000"/>
                </a:schemeClr>
              </a:solidFill>
            </a:endParaRPr>
          </a:p>
          <a:p>
            <a:r>
              <a:rPr lang="fr-FR" sz="2000" b="1" dirty="0" smtClean="0">
                <a:solidFill>
                  <a:schemeClr val="accent1">
                    <a:lumMod val="75000"/>
                  </a:schemeClr>
                </a:solidFill>
              </a:rPr>
              <a:t>Des domaines </a:t>
            </a:r>
            <a:r>
              <a:rPr lang="fr-FR" sz="2000" b="1" dirty="0">
                <a:solidFill>
                  <a:schemeClr val="accent1">
                    <a:lumMod val="75000"/>
                  </a:schemeClr>
                </a:solidFill>
              </a:rPr>
              <a:t>prioritaires : Renseignement </a:t>
            </a:r>
            <a:endParaRPr lang="fr-FR" sz="2000" b="1" dirty="0" smtClean="0">
              <a:solidFill>
                <a:schemeClr val="accent1">
                  <a:lumMod val="75000"/>
                </a:schemeClr>
              </a:solidFill>
            </a:endParaRPr>
          </a:p>
          <a:p>
            <a:r>
              <a:rPr lang="fr-FR" sz="2000" b="1" dirty="0" smtClean="0">
                <a:solidFill>
                  <a:schemeClr val="accent1">
                    <a:lumMod val="75000"/>
                  </a:schemeClr>
                </a:solidFill>
              </a:rPr>
              <a:t>Cyberdéfense</a:t>
            </a:r>
            <a:endParaRPr lang="fr-FR" sz="2000" b="1" dirty="0">
              <a:solidFill>
                <a:schemeClr val="accent1">
                  <a:lumMod val="75000"/>
                </a:schemeClr>
              </a:solidFill>
            </a:endParaRPr>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9138" t="34051" r="20215" b="11639"/>
          <a:stretch/>
        </p:blipFill>
        <p:spPr bwMode="auto">
          <a:xfrm>
            <a:off x="579171" y="3573016"/>
            <a:ext cx="3725961" cy="20020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57348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STRAT\Commun\Draft New STRAT\03 - Dossiers\Kit communication\2017\Masques KIT COM\masqueKIT_COLORS22.jpg"/>
          <p:cNvPicPr>
            <a:picLocks noChangeAspect="1" noChangeArrowheads="1"/>
          </p:cNvPicPr>
          <p:nvPr/>
        </p:nvPicPr>
        <p:blipFill rotWithShape="1">
          <a:blip r:embed="rId3">
            <a:extLst>
              <a:ext uri="{28A0092B-C50C-407E-A947-70E740481C1C}">
                <a14:useLocalDpi xmlns:a14="http://schemas.microsoft.com/office/drawing/2010/main" val="0"/>
              </a:ext>
            </a:extLst>
          </a:blip>
          <a:srcRect b="45440"/>
          <a:stretch/>
        </p:blipFill>
        <p:spPr bwMode="auto">
          <a:xfrm>
            <a:off x="0" y="0"/>
            <a:ext cx="9144000" cy="383177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314000" y="2196000"/>
            <a:ext cx="3456384" cy="817351"/>
          </a:xfrm>
          <a:prstGeom prst="rect">
            <a:avLst/>
          </a:prstGeom>
          <a:noFill/>
        </p:spPr>
        <p:txBody>
          <a:bodyPr wrap="square" lIns="77925" tIns="38963" rIns="77925" bIns="38963" rtlCol="0">
            <a:spAutoFit/>
          </a:bodyPr>
          <a:lstStyle/>
          <a:p>
            <a:pPr algn="ctr"/>
            <a:r>
              <a:rPr lang="fr-FR" sz="2400" b="1" dirty="0" smtClean="0">
                <a:solidFill>
                  <a:schemeClr val="accent1">
                    <a:lumMod val="75000"/>
                  </a:schemeClr>
                </a:solidFill>
                <a:latin typeface="+mj-lt"/>
                <a:ea typeface="+mj-ea"/>
                <a:cs typeface="Arial" panose="020B0604020202020204" pitchFamily="34" charset="0"/>
              </a:rPr>
              <a:t>LE MINISTÈRE DES ARMÉES</a:t>
            </a:r>
            <a:endParaRPr lang="fr-FR" sz="2400" b="1" dirty="0">
              <a:solidFill>
                <a:schemeClr val="accent1">
                  <a:lumMod val="75000"/>
                </a:schemeClr>
              </a:solidFill>
              <a:latin typeface="+mj-lt"/>
              <a:ea typeface="+mj-ea"/>
              <a:cs typeface="Arial" panose="020B0604020202020204" pitchFamily="34" charset="0"/>
            </a:endParaRPr>
          </a:p>
        </p:txBody>
      </p:sp>
      <p:sp>
        <p:nvSpPr>
          <p:cNvPr id="6" name="ZoneTexte 5"/>
          <p:cNvSpPr txBox="1"/>
          <p:nvPr/>
        </p:nvSpPr>
        <p:spPr>
          <a:xfrm>
            <a:off x="1475656" y="4725144"/>
            <a:ext cx="6192688" cy="632685"/>
          </a:xfrm>
          <a:prstGeom prst="rect">
            <a:avLst/>
          </a:prstGeom>
          <a:noFill/>
          <a:ln>
            <a:noFill/>
          </a:ln>
        </p:spPr>
        <p:txBody>
          <a:bodyPr wrap="square" lIns="77925" tIns="38963" rIns="77925" bIns="38963" rtlCol="0">
            <a:spAutoFit/>
          </a:bodyPr>
          <a:lstStyle/>
          <a:p>
            <a:pPr algn="ctr"/>
            <a:r>
              <a:rPr lang="fr-FR" sz="3600" b="1" i="1" dirty="0" smtClean="0">
                <a:solidFill>
                  <a:schemeClr val="accent1">
                    <a:lumMod val="75000"/>
                  </a:schemeClr>
                </a:solidFill>
                <a:effectLst>
                  <a:outerShdw blurRad="38100" dist="38100" dir="2700000" algn="tl">
                    <a:srgbClr val="000000">
                      <a:alpha val="43137"/>
                    </a:srgbClr>
                  </a:outerShdw>
                </a:effectLst>
                <a:ea typeface="+mj-ea"/>
                <a:cs typeface="Arial" panose="020B0604020202020204" pitchFamily="34" charset="0"/>
              </a:rPr>
              <a:t>LA DÉFENSE ET LES FRANÇAIS</a:t>
            </a:r>
            <a:endParaRPr lang="fr-FR" sz="3600" b="1" i="1" dirty="0">
              <a:solidFill>
                <a:schemeClr val="accent1">
                  <a:lumMod val="75000"/>
                </a:schemeClr>
              </a:solidFill>
              <a:effectLst>
                <a:outerShdw blurRad="38100" dist="38100" dir="2700000" algn="tl">
                  <a:srgbClr val="000000">
                    <a:alpha val="43137"/>
                  </a:srgbClr>
                </a:outerShdw>
              </a:effectLst>
              <a:ea typeface="+mj-ea"/>
              <a:cs typeface="Arial" panose="020B0604020202020204" pitchFamily="34" charset="0"/>
            </a:endParaRPr>
          </a:p>
        </p:txBody>
      </p:sp>
    </p:spTree>
    <p:extLst>
      <p:ext uri="{BB962C8B-B14F-4D97-AF65-F5344CB8AC3E}">
        <p14:creationId xmlns:p14="http://schemas.microsoft.com/office/powerpoint/2010/main" val="620095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180000" y="576000"/>
            <a:ext cx="8435975" cy="468000"/>
          </a:xfrm>
        </p:spPr>
        <p:txBody>
          <a:bodyPr>
            <a:spAutoFit/>
          </a:bodyPr>
          <a:lstStyle/>
          <a:p>
            <a:pPr algn="l"/>
            <a:r>
              <a:rPr lang="fr-FR" sz="2800" b="1" dirty="0">
                <a:solidFill>
                  <a:schemeClr val="bg1"/>
                </a:solidFill>
                <a:cs typeface="Arial" panose="020B0604020202020204" pitchFamily="34" charset="0"/>
              </a:rPr>
              <a:t>La Défense et les Français</a:t>
            </a:r>
          </a:p>
        </p:txBody>
      </p:sp>
      <p:sp>
        <p:nvSpPr>
          <p:cNvPr id="5" name="Rectangle 4"/>
          <p:cNvSpPr/>
          <p:nvPr/>
        </p:nvSpPr>
        <p:spPr>
          <a:xfrm>
            <a:off x="1547664" y="1432519"/>
            <a:ext cx="7199926" cy="355686"/>
          </a:xfrm>
          <a:prstGeom prst="rect">
            <a:avLst/>
          </a:prstGeom>
        </p:spPr>
        <p:txBody>
          <a:bodyPr wrap="square" lIns="77925" tIns="38963" rIns="77925" bIns="38963">
            <a:spAutoFit/>
          </a:bodyPr>
          <a:lstStyle/>
          <a:p>
            <a:r>
              <a:rPr lang="fr-FR" sz="1800" b="1" dirty="0">
                <a:solidFill>
                  <a:schemeClr val="accent1">
                    <a:lumMod val="75000"/>
                  </a:schemeClr>
                </a:solidFill>
                <a:ea typeface="+mj-ea"/>
                <a:cs typeface="Arial" panose="020B0604020202020204" pitchFamily="34" charset="0"/>
              </a:rPr>
              <a:t>Parce que la Défense et la sécurité nationale sont l’affaire de tous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75" t="20316" r="47142" b="3130"/>
          <a:stretch/>
        </p:blipFill>
        <p:spPr bwMode="auto">
          <a:xfrm>
            <a:off x="363425" y="2803849"/>
            <a:ext cx="4030825" cy="39375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47663" y="1865728"/>
            <a:ext cx="7199927" cy="817351"/>
          </a:xfrm>
          <a:prstGeom prst="rect">
            <a:avLst/>
          </a:prstGeom>
        </p:spPr>
        <p:txBody>
          <a:bodyPr wrap="square" lIns="77925" tIns="38963" rIns="77925" bIns="38963">
            <a:spAutoFit/>
          </a:bodyPr>
          <a:lstStyle/>
          <a:p>
            <a:pPr algn="just"/>
            <a:r>
              <a:rPr lang="fr-FR" sz="1600" dirty="0" smtClean="0">
                <a:solidFill>
                  <a:schemeClr val="accent1">
                    <a:lumMod val="75000"/>
                  </a:schemeClr>
                </a:solidFill>
                <a:ea typeface="+mj-ea"/>
                <a:cs typeface="Arial" panose="020B0604020202020204" pitchFamily="34" charset="0"/>
              </a:rPr>
              <a:t>La Garde nationale, ce sont des hommes et des femmes qui décident, en parallèle de leur vie civile, de s’engager dans la réserve opérationnelle au service de la protection des Français</a:t>
            </a:r>
            <a:endParaRPr lang="fr-FR" sz="1600" dirty="0">
              <a:solidFill>
                <a:schemeClr val="accent1">
                  <a:lumMod val="75000"/>
                </a:schemeClr>
              </a:solidFill>
              <a:ea typeface="+mj-ea"/>
              <a:cs typeface="Arial" panose="020B0604020202020204" pitchFamily="34" charset="0"/>
            </a:endParaRPr>
          </a:p>
        </p:txBody>
      </p:sp>
      <p:sp>
        <p:nvSpPr>
          <p:cNvPr id="3" name="Rectangle 2"/>
          <p:cNvSpPr/>
          <p:nvPr/>
        </p:nvSpPr>
        <p:spPr>
          <a:xfrm>
            <a:off x="4557332" y="3785263"/>
            <a:ext cx="4282479" cy="1063572"/>
          </a:xfrm>
          <a:prstGeom prst="rect">
            <a:avLst/>
          </a:prstGeom>
          <a:solidFill>
            <a:schemeClr val="accent1">
              <a:lumMod val="20000"/>
              <a:lumOff val="80000"/>
            </a:schemeClr>
          </a:solidFill>
        </p:spPr>
        <p:txBody>
          <a:bodyPr wrap="square" lIns="77925" tIns="38963" rIns="77925" bIns="38963">
            <a:spAutoFit/>
          </a:bodyPr>
          <a:lstStyle/>
          <a:p>
            <a:pPr algn="just"/>
            <a:r>
              <a:rPr lang="fr-FR" sz="1600" i="1" dirty="0">
                <a:solidFill>
                  <a:schemeClr val="accent1">
                    <a:lumMod val="75000"/>
                  </a:schemeClr>
                </a:solidFill>
                <a:ea typeface="+mj-ea"/>
                <a:cs typeface="Arial" panose="020B0604020202020204" pitchFamily="34" charset="0"/>
              </a:rPr>
              <a:t>Apporter une réponse concrète au désir d’engagement de la </a:t>
            </a:r>
            <a:r>
              <a:rPr lang="fr-FR" sz="1600" i="1" dirty="0" smtClean="0">
                <a:solidFill>
                  <a:schemeClr val="accent1">
                    <a:lumMod val="75000"/>
                  </a:schemeClr>
                </a:solidFill>
                <a:ea typeface="+mj-ea"/>
                <a:cs typeface="Arial" panose="020B0604020202020204" pitchFamily="34" charset="0"/>
              </a:rPr>
              <a:t>jeunesse ;</a:t>
            </a:r>
            <a:endParaRPr lang="fr-FR" sz="1600" i="1" dirty="0">
              <a:solidFill>
                <a:schemeClr val="accent1">
                  <a:lumMod val="75000"/>
                </a:schemeClr>
              </a:solidFill>
              <a:ea typeface="+mj-ea"/>
              <a:cs typeface="Arial" panose="020B0604020202020204" pitchFamily="34" charset="0"/>
            </a:endParaRPr>
          </a:p>
          <a:p>
            <a:pPr algn="just"/>
            <a:r>
              <a:rPr lang="fr-FR" sz="1600" i="1" dirty="0">
                <a:solidFill>
                  <a:schemeClr val="accent1">
                    <a:lumMod val="75000"/>
                  </a:schemeClr>
                </a:solidFill>
                <a:ea typeface="+mj-ea"/>
                <a:cs typeface="Arial" panose="020B0604020202020204" pitchFamily="34" charset="0"/>
              </a:rPr>
              <a:t>Favoriser la cohésion nationale et développer l’esprit de résilience face aux menaces actuelles. </a:t>
            </a:r>
          </a:p>
        </p:txBody>
      </p:sp>
      <p:sp>
        <p:nvSpPr>
          <p:cNvPr id="8" name="Rectangle 7"/>
          <p:cNvSpPr/>
          <p:nvPr/>
        </p:nvSpPr>
        <p:spPr>
          <a:xfrm>
            <a:off x="4550334" y="2924944"/>
            <a:ext cx="4282479" cy="694240"/>
          </a:xfrm>
          <a:prstGeom prst="rect">
            <a:avLst/>
          </a:prstGeom>
        </p:spPr>
        <p:txBody>
          <a:bodyPr wrap="square" lIns="77925" tIns="38963" rIns="77925" bIns="38963">
            <a:spAutoFit/>
          </a:bodyPr>
          <a:lstStyle/>
          <a:p>
            <a:pPr algn="ctr"/>
            <a:r>
              <a:rPr lang="fr-FR" sz="2000" b="1" dirty="0" smtClean="0">
                <a:solidFill>
                  <a:schemeClr val="accent1">
                    <a:lumMod val="75000"/>
                  </a:schemeClr>
                </a:solidFill>
                <a:ea typeface="+mj-ea"/>
                <a:cs typeface="Arial" panose="020B0604020202020204" pitchFamily="34" charset="0"/>
              </a:rPr>
              <a:t>65 800 réservistes en 2017</a:t>
            </a:r>
            <a:endParaRPr lang="fr-FR" sz="2000" b="1" dirty="0">
              <a:solidFill>
                <a:schemeClr val="accent1">
                  <a:lumMod val="75000"/>
                </a:schemeClr>
              </a:solidFill>
              <a:ea typeface="+mj-ea"/>
              <a:cs typeface="Arial" panose="020B0604020202020204" pitchFamily="34" charset="0"/>
            </a:endParaRPr>
          </a:p>
          <a:p>
            <a:pPr algn="ctr"/>
            <a:r>
              <a:rPr lang="fr-FR" sz="2000" b="1" dirty="0">
                <a:solidFill>
                  <a:schemeClr val="accent1">
                    <a:lumMod val="75000"/>
                  </a:schemeClr>
                </a:solidFill>
                <a:ea typeface="+mj-ea"/>
                <a:cs typeface="Arial" panose="020B0604020202020204" pitchFamily="34" charset="0"/>
              </a:rPr>
              <a:t>Horizon 2018 : 85 000 </a:t>
            </a:r>
            <a:r>
              <a:rPr lang="fr-FR" sz="2000" b="1" dirty="0" smtClean="0">
                <a:solidFill>
                  <a:schemeClr val="accent1">
                    <a:lumMod val="75000"/>
                  </a:schemeClr>
                </a:solidFill>
                <a:ea typeface="+mj-ea"/>
                <a:cs typeface="Arial" panose="020B0604020202020204" pitchFamily="34" charset="0"/>
              </a:rPr>
              <a:t>réservistes</a:t>
            </a:r>
            <a:endParaRPr lang="fr-FR" sz="2000" b="1" dirty="0">
              <a:solidFill>
                <a:schemeClr val="accent1">
                  <a:lumMod val="75000"/>
                </a:schemeClr>
              </a:solidFill>
              <a:ea typeface="+mj-ea"/>
              <a:cs typeface="Arial" panose="020B0604020202020204" pitchFamily="34" charset="0"/>
            </a:endParaRPr>
          </a:p>
        </p:txBody>
      </p:sp>
      <p:sp>
        <p:nvSpPr>
          <p:cNvPr id="6" name="ZoneTexte 5"/>
          <p:cNvSpPr txBox="1"/>
          <p:nvPr/>
        </p:nvSpPr>
        <p:spPr>
          <a:xfrm>
            <a:off x="4572006" y="5356382"/>
            <a:ext cx="4275479" cy="1002017"/>
          </a:xfrm>
          <a:prstGeom prst="rect">
            <a:avLst/>
          </a:prstGeom>
          <a:noFill/>
        </p:spPr>
        <p:txBody>
          <a:bodyPr wrap="square" lIns="77925" tIns="38963" rIns="77925" bIns="38963" rtlCol="0">
            <a:spAutoFit/>
          </a:bodyPr>
          <a:lstStyle/>
          <a:p>
            <a:pPr algn="ctr"/>
            <a:r>
              <a:rPr lang="fr-FR" sz="2000" b="1" dirty="0">
                <a:solidFill>
                  <a:schemeClr val="accent1">
                    <a:lumMod val="75000"/>
                  </a:schemeClr>
                </a:solidFill>
              </a:rPr>
              <a:t>www.garde-nationale.fr</a:t>
            </a:r>
          </a:p>
          <a:p>
            <a:pPr algn="ctr"/>
            <a:r>
              <a:rPr lang="fr-FR" sz="2000" b="1" dirty="0">
                <a:solidFill>
                  <a:schemeClr val="accent1">
                    <a:lumMod val="75000"/>
                  </a:schemeClr>
                </a:solidFill>
              </a:rPr>
              <a:t>@ReserveMiliFR</a:t>
            </a:r>
          </a:p>
          <a:p>
            <a:pPr algn="ctr"/>
            <a:r>
              <a:rPr lang="fr-FR" sz="2000" b="1" dirty="0">
                <a:solidFill>
                  <a:schemeClr val="accent1">
                    <a:lumMod val="75000"/>
                  </a:schemeClr>
                </a:solidFill>
              </a:rPr>
              <a:t>@GardeNatFR</a:t>
            </a:r>
          </a:p>
        </p:txBody>
      </p:sp>
    </p:spTree>
    <p:extLst>
      <p:ext uri="{BB962C8B-B14F-4D97-AF65-F5344CB8AC3E}">
        <p14:creationId xmlns:p14="http://schemas.microsoft.com/office/powerpoint/2010/main" val="1118944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794" b="19998"/>
          <a:stretch/>
        </p:blipFill>
        <p:spPr bwMode="auto">
          <a:xfrm>
            <a:off x="152475" y="1412776"/>
            <a:ext cx="8812013"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79517" y="4723108"/>
            <a:ext cx="4176459" cy="1556014"/>
          </a:xfrm>
          <a:prstGeom prst="rect">
            <a:avLst/>
          </a:prstGeom>
        </p:spPr>
        <p:txBody>
          <a:bodyPr wrap="square" lIns="77925" tIns="38963" rIns="77925" bIns="38963">
            <a:spAutoFit/>
          </a:bodyPr>
          <a:lstStyle/>
          <a:p>
            <a:pPr marL="243516" indent="-243516" algn="just">
              <a:buFont typeface="Arial" panose="020B0604020202020204" pitchFamily="34" charset="0"/>
              <a:buChar char="•"/>
            </a:pPr>
            <a:r>
              <a:rPr lang="fr-FR" sz="1600" dirty="0" smtClean="0">
                <a:solidFill>
                  <a:schemeClr val="accent1">
                    <a:lumMod val="75000"/>
                  </a:schemeClr>
                </a:solidFill>
                <a:ea typeface="+mj-ea"/>
                <a:cs typeface="Arial" panose="020B0604020202020204" pitchFamily="34" charset="0"/>
              </a:rPr>
              <a:t>Une </a:t>
            </a:r>
            <a:r>
              <a:rPr lang="fr-FR" sz="1600" dirty="0">
                <a:solidFill>
                  <a:schemeClr val="accent1">
                    <a:lumMod val="75000"/>
                  </a:schemeClr>
                </a:solidFill>
                <a:ea typeface="+mj-ea"/>
                <a:cs typeface="Arial" panose="020B0604020202020204" pitchFamily="34" charset="0"/>
              </a:rPr>
              <a:t>participation au financement du permis de conduire à hauteur de </a:t>
            </a:r>
            <a:r>
              <a:rPr lang="fr-FR" sz="1600" dirty="0" smtClean="0">
                <a:solidFill>
                  <a:schemeClr val="accent1">
                    <a:lumMod val="75000"/>
                  </a:schemeClr>
                </a:solidFill>
                <a:ea typeface="+mj-ea"/>
                <a:cs typeface="Arial" panose="020B0604020202020204" pitchFamily="34" charset="0"/>
              </a:rPr>
              <a:t>1 000 € ;</a:t>
            </a:r>
            <a:endParaRPr lang="fr-FR" sz="1600" dirty="0">
              <a:solidFill>
                <a:schemeClr val="accent1">
                  <a:lumMod val="75000"/>
                </a:schemeClr>
              </a:solidFill>
              <a:ea typeface="+mj-ea"/>
              <a:cs typeface="Arial" panose="020B0604020202020204" pitchFamily="34" charset="0"/>
            </a:endParaRPr>
          </a:p>
          <a:p>
            <a:pPr marL="243516" indent="-243516" algn="just">
              <a:buFont typeface="Arial" panose="020B0604020202020204" pitchFamily="34" charset="0"/>
              <a:buChar char="•"/>
            </a:pPr>
            <a:r>
              <a:rPr lang="fr-FR" sz="1600" dirty="0">
                <a:solidFill>
                  <a:schemeClr val="accent1">
                    <a:lumMod val="75000"/>
                  </a:schemeClr>
                </a:solidFill>
                <a:ea typeface="+mj-ea"/>
                <a:cs typeface="Arial" panose="020B0604020202020204" pitchFamily="34" charset="0"/>
              </a:rPr>
              <a:t>Une allocation d’études spécifique de </a:t>
            </a:r>
            <a:r>
              <a:rPr lang="fr-FR" sz="1600" dirty="0" smtClean="0">
                <a:solidFill>
                  <a:schemeClr val="accent1">
                    <a:lumMod val="75000"/>
                  </a:schemeClr>
                </a:solidFill>
                <a:ea typeface="+mj-ea"/>
                <a:cs typeface="Arial" panose="020B0604020202020204" pitchFamily="34" charset="0"/>
              </a:rPr>
              <a:t>1 200 €  </a:t>
            </a:r>
            <a:r>
              <a:rPr lang="fr-FR" sz="1600" dirty="0">
                <a:solidFill>
                  <a:schemeClr val="accent1">
                    <a:lumMod val="75000"/>
                  </a:schemeClr>
                </a:solidFill>
                <a:ea typeface="+mj-ea"/>
                <a:cs typeface="Arial" panose="020B0604020202020204" pitchFamily="34" charset="0"/>
              </a:rPr>
              <a:t>pour les </a:t>
            </a:r>
            <a:r>
              <a:rPr lang="fr-FR" sz="1600" dirty="0" smtClean="0">
                <a:solidFill>
                  <a:schemeClr val="accent1">
                    <a:lumMod val="75000"/>
                  </a:schemeClr>
                </a:solidFill>
                <a:ea typeface="+mj-ea"/>
                <a:cs typeface="Arial" panose="020B0604020202020204" pitchFamily="34" charset="0"/>
              </a:rPr>
              <a:t>jeunes de </a:t>
            </a:r>
            <a:r>
              <a:rPr lang="fr-FR" sz="1600" dirty="0">
                <a:solidFill>
                  <a:schemeClr val="accent1">
                    <a:lumMod val="75000"/>
                  </a:schemeClr>
                </a:solidFill>
                <a:ea typeface="+mj-ea"/>
                <a:cs typeface="Arial" panose="020B0604020202020204" pitchFamily="34" charset="0"/>
              </a:rPr>
              <a:t>moins de 25 </a:t>
            </a:r>
            <a:r>
              <a:rPr lang="fr-FR" sz="1600" dirty="0" smtClean="0">
                <a:solidFill>
                  <a:schemeClr val="accent1">
                    <a:lumMod val="75000"/>
                  </a:schemeClr>
                </a:solidFill>
                <a:ea typeface="+mj-ea"/>
                <a:cs typeface="Arial" panose="020B0604020202020204" pitchFamily="34" charset="0"/>
              </a:rPr>
              <a:t>ans ;</a:t>
            </a:r>
            <a:endParaRPr lang="fr-FR" sz="1600" dirty="0">
              <a:solidFill>
                <a:schemeClr val="accent1">
                  <a:lumMod val="75000"/>
                </a:schemeClr>
              </a:solidFill>
              <a:ea typeface="+mj-ea"/>
              <a:cs typeface="Arial" panose="020B0604020202020204" pitchFamily="34" charset="0"/>
            </a:endParaRPr>
          </a:p>
          <a:p>
            <a:pPr marL="243516" indent="-243516" algn="just">
              <a:buFont typeface="Arial" panose="020B0604020202020204" pitchFamily="34" charset="0"/>
              <a:buChar char="•"/>
            </a:pPr>
            <a:r>
              <a:rPr lang="fr-FR" sz="1600" dirty="0">
                <a:solidFill>
                  <a:schemeClr val="accent1">
                    <a:lumMod val="75000"/>
                  </a:schemeClr>
                </a:solidFill>
                <a:ea typeface="+mj-ea"/>
                <a:cs typeface="Arial" panose="020B0604020202020204" pitchFamily="34" charset="0"/>
              </a:rPr>
              <a:t>Un accès à certaines activités privées de </a:t>
            </a:r>
            <a:r>
              <a:rPr lang="fr-FR" sz="1600" dirty="0" smtClean="0">
                <a:solidFill>
                  <a:schemeClr val="accent1">
                    <a:lumMod val="75000"/>
                  </a:schemeClr>
                </a:solidFill>
                <a:ea typeface="+mj-ea"/>
                <a:cs typeface="Arial" panose="020B0604020202020204" pitchFamily="34" charset="0"/>
              </a:rPr>
              <a:t>sécurité ;</a:t>
            </a:r>
            <a:endParaRPr lang="fr-FR" sz="1600" dirty="0">
              <a:solidFill>
                <a:schemeClr val="accent1">
                  <a:lumMod val="75000"/>
                </a:schemeClr>
              </a:solidFill>
              <a:ea typeface="+mj-ea"/>
              <a:cs typeface="Arial" panose="020B0604020202020204" pitchFamily="34" charset="0"/>
            </a:endParaRPr>
          </a:p>
        </p:txBody>
      </p:sp>
      <p:sp>
        <p:nvSpPr>
          <p:cNvPr id="6" name="Rectangle 5"/>
          <p:cNvSpPr/>
          <p:nvPr/>
        </p:nvSpPr>
        <p:spPr>
          <a:xfrm>
            <a:off x="4499993" y="4723108"/>
            <a:ext cx="3672408" cy="1802236"/>
          </a:xfrm>
          <a:prstGeom prst="rect">
            <a:avLst/>
          </a:prstGeom>
        </p:spPr>
        <p:txBody>
          <a:bodyPr wrap="square" lIns="77925" tIns="38963" rIns="77925" bIns="38963">
            <a:spAutoFit/>
          </a:bodyPr>
          <a:lstStyle/>
          <a:p>
            <a:pPr marL="243516" indent="-243516" algn="just">
              <a:buFont typeface="Arial" panose="020B0604020202020204" pitchFamily="34" charset="0"/>
              <a:buChar char="•"/>
            </a:pPr>
            <a:r>
              <a:rPr lang="fr-FR" sz="1600" dirty="0">
                <a:solidFill>
                  <a:schemeClr val="accent1">
                    <a:lumMod val="75000"/>
                  </a:schemeClr>
                </a:solidFill>
                <a:latin typeface="+mj-lt"/>
                <a:cs typeface="Arial" panose="020B0604020202020204" pitchFamily="34" charset="0"/>
              </a:rPr>
              <a:t>La reconnaissance de l’engagement dans le cadre d’études </a:t>
            </a:r>
            <a:r>
              <a:rPr lang="fr-FR" sz="1600" dirty="0" smtClean="0">
                <a:solidFill>
                  <a:schemeClr val="accent1">
                    <a:lumMod val="75000"/>
                  </a:schemeClr>
                </a:solidFill>
                <a:latin typeface="+mj-lt"/>
                <a:cs typeface="Arial" panose="020B0604020202020204" pitchFamily="34" charset="0"/>
              </a:rPr>
              <a:t>supérieures ;</a:t>
            </a:r>
            <a:endParaRPr lang="fr-FR" sz="1600" dirty="0">
              <a:solidFill>
                <a:schemeClr val="accent1">
                  <a:lumMod val="75000"/>
                </a:schemeClr>
              </a:solidFill>
              <a:latin typeface="+mj-lt"/>
              <a:cs typeface="Arial" panose="020B0604020202020204" pitchFamily="34" charset="0"/>
            </a:endParaRPr>
          </a:p>
          <a:p>
            <a:pPr marL="243516" indent="-243516" algn="just">
              <a:buFont typeface="Arial" panose="020B0604020202020204" pitchFamily="34" charset="0"/>
              <a:buChar char="•"/>
            </a:pPr>
            <a:r>
              <a:rPr lang="fr-FR" sz="1600" dirty="0">
                <a:solidFill>
                  <a:schemeClr val="accent1">
                    <a:lumMod val="75000"/>
                  </a:schemeClr>
                </a:solidFill>
                <a:latin typeface="+mj-lt"/>
                <a:cs typeface="Arial" panose="020B0604020202020204" pitchFamily="34" charset="0"/>
              </a:rPr>
              <a:t>Une prime de fidélité de </a:t>
            </a:r>
            <a:r>
              <a:rPr lang="fr-FR" sz="1600" dirty="0" smtClean="0">
                <a:solidFill>
                  <a:schemeClr val="accent1">
                    <a:lumMod val="75000"/>
                  </a:schemeClr>
                </a:solidFill>
                <a:latin typeface="+mj-lt"/>
                <a:cs typeface="Arial" panose="020B0604020202020204" pitchFamily="34" charset="0"/>
              </a:rPr>
              <a:t>250 € </a:t>
            </a:r>
            <a:r>
              <a:rPr lang="fr-FR" sz="1600" dirty="0">
                <a:solidFill>
                  <a:schemeClr val="accent1">
                    <a:lumMod val="75000"/>
                  </a:schemeClr>
                </a:solidFill>
                <a:latin typeface="+mj-lt"/>
                <a:cs typeface="Arial" panose="020B0604020202020204" pitchFamily="34" charset="0"/>
              </a:rPr>
              <a:t>versée </a:t>
            </a:r>
            <a:r>
              <a:rPr lang="fr-FR" sz="1600" dirty="0" smtClean="0">
                <a:solidFill>
                  <a:schemeClr val="accent1">
                    <a:lumMod val="75000"/>
                  </a:schemeClr>
                </a:solidFill>
                <a:latin typeface="+mj-lt"/>
                <a:cs typeface="Arial" panose="020B0604020202020204" pitchFamily="34" charset="0"/>
              </a:rPr>
              <a:t>annuellement ;</a:t>
            </a:r>
            <a:endParaRPr lang="fr-FR" sz="1600" dirty="0">
              <a:solidFill>
                <a:schemeClr val="accent1">
                  <a:lumMod val="75000"/>
                </a:schemeClr>
              </a:solidFill>
              <a:latin typeface="+mj-lt"/>
              <a:cs typeface="Arial" panose="020B0604020202020204" pitchFamily="34" charset="0"/>
            </a:endParaRPr>
          </a:p>
          <a:p>
            <a:pPr marL="243516" indent="-243516" algn="just">
              <a:buFont typeface="Arial" panose="020B0604020202020204" pitchFamily="34" charset="0"/>
              <a:buChar char="•"/>
            </a:pPr>
            <a:r>
              <a:rPr lang="fr-FR" sz="1600" dirty="0">
                <a:solidFill>
                  <a:schemeClr val="accent1">
                    <a:lumMod val="75000"/>
                  </a:schemeClr>
                </a:solidFill>
                <a:latin typeface="+mj-lt"/>
                <a:cs typeface="Arial" panose="020B0604020202020204" pitchFamily="34" charset="0"/>
              </a:rPr>
              <a:t>Une réduction d’impôt pour les entreprises facilitant l’engagement de leurs salariés dans la </a:t>
            </a:r>
            <a:r>
              <a:rPr lang="fr-FR" sz="1600" dirty="0" smtClean="0">
                <a:solidFill>
                  <a:schemeClr val="accent1">
                    <a:lumMod val="75000"/>
                  </a:schemeClr>
                </a:solidFill>
                <a:latin typeface="+mj-lt"/>
                <a:cs typeface="Arial" panose="020B0604020202020204" pitchFamily="34" charset="0"/>
              </a:rPr>
              <a:t>réserve. </a:t>
            </a:r>
            <a:endParaRPr lang="fr-FR" sz="1600" dirty="0">
              <a:solidFill>
                <a:schemeClr val="accent1">
                  <a:lumMod val="75000"/>
                </a:schemeClr>
              </a:solidFill>
              <a:latin typeface="+mj-lt"/>
              <a:cs typeface="Arial" panose="020B0604020202020204" pitchFamily="34" charset="0"/>
            </a:endParaRPr>
          </a:p>
        </p:txBody>
      </p:sp>
      <p:sp>
        <p:nvSpPr>
          <p:cNvPr id="7" name="Rectangle 6"/>
          <p:cNvSpPr/>
          <p:nvPr/>
        </p:nvSpPr>
        <p:spPr>
          <a:xfrm>
            <a:off x="651477" y="4256220"/>
            <a:ext cx="2552371" cy="355686"/>
          </a:xfrm>
          <a:prstGeom prst="rect">
            <a:avLst/>
          </a:prstGeom>
        </p:spPr>
        <p:txBody>
          <a:bodyPr wrap="none" lIns="77925" tIns="38963" rIns="77925" bIns="38963">
            <a:spAutoFit/>
          </a:bodyPr>
          <a:lstStyle/>
          <a:p>
            <a:r>
              <a:rPr lang="fr-FR" sz="1800" b="1" dirty="0">
                <a:solidFill>
                  <a:schemeClr val="accent1">
                    <a:lumMod val="75000"/>
                  </a:schemeClr>
                </a:solidFill>
                <a:cs typeface="Arial" panose="020B0604020202020204" pitchFamily="34" charset="0"/>
              </a:rPr>
              <a:t>Des mesures attractives : </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95" t="39914" r="58254" b="23645"/>
          <a:stretch/>
        </p:blipFill>
        <p:spPr bwMode="auto">
          <a:xfrm>
            <a:off x="7308307" y="692699"/>
            <a:ext cx="822253" cy="79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re 1"/>
          <p:cNvSpPr txBox="1">
            <a:spLocks/>
          </p:cNvSpPr>
          <p:nvPr/>
        </p:nvSpPr>
        <p:spPr>
          <a:xfrm>
            <a:off x="180000" y="576000"/>
            <a:ext cx="8435975" cy="4680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smtClean="0">
                <a:solidFill>
                  <a:schemeClr val="bg1"/>
                </a:solidFill>
                <a:cs typeface="Arial" panose="020B0604020202020204" pitchFamily="34" charset="0"/>
              </a:rPr>
              <a:t>La Défense et les Français</a:t>
            </a:r>
            <a:endParaRPr lang="fr-FR" sz="2800" b="1" dirty="0">
              <a:solidFill>
                <a:schemeClr val="bg1"/>
              </a:solidFill>
              <a:cs typeface="Arial" panose="020B0604020202020204" pitchFamily="34" charset="0"/>
            </a:endParaRPr>
          </a:p>
        </p:txBody>
      </p:sp>
    </p:spTree>
    <p:extLst>
      <p:ext uri="{BB962C8B-B14F-4D97-AF65-F5344CB8AC3E}">
        <p14:creationId xmlns:p14="http://schemas.microsoft.com/office/powerpoint/2010/main" val="2726771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extLst>
              <a:ext uri="{BEBA8EAE-BF5A-486C-A8C5-ECC9F3942E4B}">
                <a14:imgProps xmlns:a14="http://schemas.microsoft.com/office/drawing/2010/main">
                  <a14:imgLayer r:embed="rId4">
                    <a14:imgEffect>
                      <a14:backgroundRemoval t="0" b="100000" l="870" r="98696">
                        <a14:foregroundMark x1="57391" y1="3333" x2="57391" y2="3333"/>
                        <a14:foregroundMark x1="55217" y1="3333" x2="55217" y2="3333"/>
                        <a14:foregroundMark x1="58261" y1="82083" x2="58261" y2="82083"/>
                        <a14:foregroundMark x1="94783" y1="88750" x2="94783" y2="88750"/>
                        <a14:foregroundMark x1="52174" y1="5417" x2="52174" y2="5417"/>
                      </a14:backgroundRemoval>
                    </a14:imgEffect>
                  </a14:imgLayer>
                </a14:imgProps>
              </a:ext>
              <a:ext uri="{28A0092B-C50C-407E-A947-70E740481C1C}">
                <a14:useLocalDpi xmlns:a14="http://schemas.microsoft.com/office/drawing/2010/main" val="0"/>
              </a:ext>
            </a:extLst>
          </a:blip>
          <a:stretch>
            <a:fillRect/>
          </a:stretch>
        </p:blipFill>
        <p:spPr>
          <a:xfrm>
            <a:off x="1300081" y="1031652"/>
            <a:ext cx="5787606" cy="5826348"/>
          </a:xfrm>
          <a:prstGeom prst="rect">
            <a:avLst/>
          </a:prstGeom>
        </p:spPr>
      </p:pic>
      <p:sp>
        <p:nvSpPr>
          <p:cNvPr id="5" name="Titre 1"/>
          <p:cNvSpPr txBox="1">
            <a:spLocks/>
          </p:cNvSpPr>
          <p:nvPr/>
        </p:nvSpPr>
        <p:spPr>
          <a:xfrm>
            <a:off x="179512" y="576000"/>
            <a:ext cx="8050088" cy="468000"/>
          </a:xfrm>
          <a:prstGeom prst="rect">
            <a:avLst/>
          </a:prstGeom>
        </p:spPr>
        <p:txBody>
          <a:bodyPr wrap="square" lIns="77925" tIns="38963" rIns="77925" bIns="38963">
            <a:spAutoFit/>
          </a:bodyPr>
          <a:lstStyle>
            <a:defPPr>
              <a:defRPr lang="fr-FR"/>
            </a:defPPr>
            <a:lvl1pPr algn="just">
              <a:lnSpc>
                <a:spcPct val="90000"/>
              </a:lnSpc>
              <a:spcBef>
                <a:spcPct val="0"/>
              </a:spcBef>
              <a:defRPr sz="2800" b="1">
                <a:solidFill>
                  <a:schemeClr val="bg1"/>
                </a:solidFill>
                <a:ea typeface="+mj-ea"/>
                <a:cs typeface="Arial" panose="020B0604020202020204" pitchFamily="34" charset="0"/>
              </a:defRPr>
            </a:lvl1pPr>
          </a:lstStyle>
          <a:p>
            <a:r>
              <a:rPr lang="fr-FR" dirty="0">
                <a:latin typeface="+mj-lt"/>
              </a:rPr>
              <a:t>Une stratégie de sécurité nationale…</a:t>
            </a:r>
          </a:p>
        </p:txBody>
      </p:sp>
      <p:sp>
        <p:nvSpPr>
          <p:cNvPr id="2" name="Rectangle 1"/>
          <p:cNvSpPr/>
          <p:nvPr/>
        </p:nvSpPr>
        <p:spPr>
          <a:xfrm>
            <a:off x="1295400" y="1190625"/>
            <a:ext cx="5801812" cy="5661273"/>
          </a:xfrm>
          <a:custGeom>
            <a:avLst/>
            <a:gdLst>
              <a:gd name="connsiteX0" fmla="*/ 0 w 5787606"/>
              <a:gd name="connsiteY0" fmla="*/ 0 h 5826348"/>
              <a:gd name="connsiteX1" fmla="*/ 5787606 w 5787606"/>
              <a:gd name="connsiteY1" fmla="*/ 0 h 5826348"/>
              <a:gd name="connsiteX2" fmla="*/ 5787606 w 5787606"/>
              <a:gd name="connsiteY2" fmla="*/ 5826348 h 5826348"/>
              <a:gd name="connsiteX3" fmla="*/ 0 w 5787606"/>
              <a:gd name="connsiteY3" fmla="*/ 5826348 h 5826348"/>
              <a:gd name="connsiteX4" fmla="*/ 0 w 5787606"/>
              <a:gd name="connsiteY4" fmla="*/ 0 h 5826348"/>
              <a:gd name="connsiteX0" fmla="*/ 0 w 5787606"/>
              <a:gd name="connsiteY0" fmla="*/ 333375 h 5826348"/>
              <a:gd name="connsiteX1" fmla="*/ 5787606 w 5787606"/>
              <a:gd name="connsiteY1" fmla="*/ 0 h 5826348"/>
              <a:gd name="connsiteX2" fmla="*/ 5787606 w 5787606"/>
              <a:gd name="connsiteY2" fmla="*/ 5826348 h 5826348"/>
              <a:gd name="connsiteX3" fmla="*/ 0 w 5787606"/>
              <a:gd name="connsiteY3" fmla="*/ 5826348 h 5826348"/>
              <a:gd name="connsiteX4" fmla="*/ 0 w 5787606"/>
              <a:gd name="connsiteY4" fmla="*/ 333375 h 5826348"/>
              <a:gd name="connsiteX0" fmla="*/ 0 w 5787606"/>
              <a:gd name="connsiteY0" fmla="*/ 333375 h 5826348"/>
              <a:gd name="connsiteX1" fmla="*/ 1166894 w 5787606"/>
              <a:gd name="connsiteY1" fmla="*/ 260325 h 5826348"/>
              <a:gd name="connsiteX2" fmla="*/ 5787606 w 5787606"/>
              <a:gd name="connsiteY2" fmla="*/ 0 h 5826348"/>
              <a:gd name="connsiteX3" fmla="*/ 5787606 w 5787606"/>
              <a:gd name="connsiteY3" fmla="*/ 5826348 h 5826348"/>
              <a:gd name="connsiteX4" fmla="*/ 0 w 5787606"/>
              <a:gd name="connsiteY4" fmla="*/ 5826348 h 5826348"/>
              <a:gd name="connsiteX5" fmla="*/ 0 w 5787606"/>
              <a:gd name="connsiteY5" fmla="*/ 333375 h 5826348"/>
              <a:gd name="connsiteX0" fmla="*/ 0 w 5787606"/>
              <a:gd name="connsiteY0" fmla="*/ 333375 h 5826348"/>
              <a:gd name="connsiteX1" fmla="*/ 2309894 w 5787606"/>
              <a:gd name="connsiteY1" fmla="*/ 165075 h 5826348"/>
              <a:gd name="connsiteX2" fmla="*/ 5787606 w 5787606"/>
              <a:gd name="connsiteY2" fmla="*/ 0 h 5826348"/>
              <a:gd name="connsiteX3" fmla="*/ 5787606 w 5787606"/>
              <a:gd name="connsiteY3" fmla="*/ 5826348 h 5826348"/>
              <a:gd name="connsiteX4" fmla="*/ 0 w 5787606"/>
              <a:gd name="connsiteY4" fmla="*/ 5826348 h 5826348"/>
              <a:gd name="connsiteX5" fmla="*/ 0 w 5787606"/>
              <a:gd name="connsiteY5" fmla="*/ 333375 h 5826348"/>
              <a:gd name="connsiteX0" fmla="*/ 0 w 5797131"/>
              <a:gd name="connsiteY0" fmla="*/ 168300 h 5661273"/>
              <a:gd name="connsiteX1" fmla="*/ 2309894 w 5797131"/>
              <a:gd name="connsiteY1" fmla="*/ 0 h 5661273"/>
              <a:gd name="connsiteX2" fmla="*/ 5797131 w 5797131"/>
              <a:gd name="connsiteY2" fmla="*/ 54000 h 5661273"/>
              <a:gd name="connsiteX3" fmla="*/ 5787606 w 5797131"/>
              <a:gd name="connsiteY3" fmla="*/ 5661273 h 5661273"/>
              <a:gd name="connsiteX4" fmla="*/ 0 w 5797131"/>
              <a:gd name="connsiteY4" fmla="*/ 5661273 h 5661273"/>
              <a:gd name="connsiteX5" fmla="*/ 0 w 5797131"/>
              <a:gd name="connsiteY5" fmla="*/ 168300 h 5661273"/>
              <a:gd name="connsiteX0" fmla="*/ 4681 w 5801812"/>
              <a:gd name="connsiteY0" fmla="*/ 168300 h 5661273"/>
              <a:gd name="connsiteX1" fmla="*/ 2314575 w 5801812"/>
              <a:gd name="connsiteY1" fmla="*/ 0 h 5661273"/>
              <a:gd name="connsiteX2" fmla="*/ 5801812 w 5801812"/>
              <a:gd name="connsiteY2" fmla="*/ 54000 h 5661273"/>
              <a:gd name="connsiteX3" fmla="*/ 5792287 w 5801812"/>
              <a:gd name="connsiteY3" fmla="*/ 5661273 h 5661273"/>
              <a:gd name="connsiteX4" fmla="*/ 4681 w 5801812"/>
              <a:gd name="connsiteY4" fmla="*/ 5661273 h 5661273"/>
              <a:gd name="connsiteX5" fmla="*/ 0 w 5801812"/>
              <a:gd name="connsiteY5" fmla="*/ 838200 h 5661273"/>
              <a:gd name="connsiteX6" fmla="*/ 4681 w 5801812"/>
              <a:gd name="connsiteY6" fmla="*/ 168300 h 5661273"/>
              <a:gd name="connsiteX0" fmla="*/ 709531 w 5801812"/>
              <a:gd name="connsiteY0" fmla="*/ 435000 h 5661273"/>
              <a:gd name="connsiteX1" fmla="*/ 2314575 w 5801812"/>
              <a:gd name="connsiteY1" fmla="*/ 0 h 5661273"/>
              <a:gd name="connsiteX2" fmla="*/ 5801812 w 5801812"/>
              <a:gd name="connsiteY2" fmla="*/ 54000 h 5661273"/>
              <a:gd name="connsiteX3" fmla="*/ 5792287 w 5801812"/>
              <a:gd name="connsiteY3" fmla="*/ 5661273 h 5661273"/>
              <a:gd name="connsiteX4" fmla="*/ 4681 w 5801812"/>
              <a:gd name="connsiteY4" fmla="*/ 5661273 h 5661273"/>
              <a:gd name="connsiteX5" fmla="*/ 0 w 5801812"/>
              <a:gd name="connsiteY5" fmla="*/ 838200 h 5661273"/>
              <a:gd name="connsiteX6" fmla="*/ 709531 w 5801812"/>
              <a:gd name="connsiteY6" fmla="*/ 435000 h 5661273"/>
              <a:gd name="connsiteX0" fmla="*/ 0 w 5801812"/>
              <a:gd name="connsiteY0" fmla="*/ 838200 h 5661273"/>
              <a:gd name="connsiteX1" fmla="*/ 2314575 w 5801812"/>
              <a:gd name="connsiteY1" fmla="*/ 0 h 5661273"/>
              <a:gd name="connsiteX2" fmla="*/ 5801812 w 5801812"/>
              <a:gd name="connsiteY2" fmla="*/ 54000 h 5661273"/>
              <a:gd name="connsiteX3" fmla="*/ 5792287 w 5801812"/>
              <a:gd name="connsiteY3" fmla="*/ 5661273 h 5661273"/>
              <a:gd name="connsiteX4" fmla="*/ 4681 w 5801812"/>
              <a:gd name="connsiteY4" fmla="*/ 5661273 h 5661273"/>
              <a:gd name="connsiteX5" fmla="*/ 0 w 5801812"/>
              <a:gd name="connsiteY5" fmla="*/ 838200 h 5661273"/>
              <a:gd name="connsiteX0" fmla="*/ 0 w 5801812"/>
              <a:gd name="connsiteY0" fmla="*/ 838200 h 5661273"/>
              <a:gd name="connsiteX1" fmla="*/ 2314575 w 5801812"/>
              <a:gd name="connsiteY1" fmla="*/ 0 h 5661273"/>
              <a:gd name="connsiteX2" fmla="*/ 5801812 w 5801812"/>
              <a:gd name="connsiteY2" fmla="*/ 54000 h 5661273"/>
              <a:gd name="connsiteX3" fmla="*/ 5792287 w 5801812"/>
              <a:gd name="connsiteY3" fmla="*/ 5661273 h 5661273"/>
              <a:gd name="connsiteX4" fmla="*/ 4681 w 5801812"/>
              <a:gd name="connsiteY4" fmla="*/ 5661273 h 5661273"/>
              <a:gd name="connsiteX5" fmla="*/ 0 w 5801812"/>
              <a:gd name="connsiteY5" fmla="*/ 838200 h 5661273"/>
              <a:gd name="connsiteX0" fmla="*/ 0 w 5801812"/>
              <a:gd name="connsiteY0" fmla="*/ 838200 h 5661273"/>
              <a:gd name="connsiteX1" fmla="*/ 2314575 w 5801812"/>
              <a:gd name="connsiteY1" fmla="*/ 0 h 5661273"/>
              <a:gd name="connsiteX2" fmla="*/ 5801812 w 5801812"/>
              <a:gd name="connsiteY2" fmla="*/ 54000 h 5661273"/>
              <a:gd name="connsiteX3" fmla="*/ 5792287 w 5801812"/>
              <a:gd name="connsiteY3" fmla="*/ 5661273 h 5661273"/>
              <a:gd name="connsiteX4" fmla="*/ 4681 w 5801812"/>
              <a:gd name="connsiteY4" fmla="*/ 5661273 h 5661273"/>
              <a:gd name="connsiteX5" fmla="*/ 0 w 5801812"/>
              <a:gd name="connsiteY5" fmla="*/ 838200 h 566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1812" h="5661273">
                <a:moveTo>
                  <a:pt x="0" y="838200"/>
                </a:moveTo>
                <a:cubicBezTo>
                  <a:pt x="23032" y="847155"/>
                  <a:pt x="2319156" y="6875"/>
                  <a:pt x="2314575" y="0"/>
                </a:cubicBezTo>
                <a:lnTo>
                  <a:pt x="5801812" y="54000"/>
                </a:lnTo>
                <a:lnTo>
                  <a:pt x="5792287" y="5661273"/>
                </a:lnTo>
                <a:lnTo>
                  <a:pt x="4681" y="5661273"/>
                </a:lnTo>
                <a:cubicBezTo>
                  <a:pt x="3121" y="4053582"/>
                  <a:pt x="1560" y="2445891"/>
                  <a:pt x="0" y="838200"/>
                </a:cubicBez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Image 13"/>
          <p:cNvPicPr>
            <a:picLocks noChangeAspect="1"/>
          </p:cNvPicPr>
          <p:nvPr/>
        </p:nvPicPr>
        <p:blipFill rotWithShape="1">
          <a:blip r:embed="rId5">
            <a:extLst>
              <a:ext uri="{28A0092B-C50C-407E-A947-70E740481C1C}">
                <a14:useLocalDpi xmlns:a14="http://schemas.microsoft.com/office/drawing/2010/main" val="0"/>
              </a:ext>
            </a:extLst>
          </a:blip>
          <a:srcRect l="9596"/>
          <a:stretch/>
        </p:blipFill>
        <p:spPr>
          <a:xfrm>
            <a:off x="4193884" y="3500577"/>
            <a:ext cx="3690484" cy="2715959"/>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251518" y="6525344"/>
            <a:ext cx="4536505" cy="276999"/>
          </a:xfrm>
          <a:prstGeom prst="rect">
            <a:avLst/>
          </a:prstGeom>
        </p:spPr>
        <p:txBody>
          <a:bodyPr wrap="square">
            <a:spAutoFit/>
          </a:bodyPr>
          <a:lstStyle/>
          <a:p>
            <a:r>
              <a:rPr lang="fr-FR" sz="1200" i="1" dirty="0" smtClean="0">
                <a:solidFill>
                  <a:schemeClr val="tx2">
                    <a:lumMod val="75000"/>
                  </a:schemeClr>
                </a:solidFill>
              </a:rPr>
              <a:t>Source : Revue stratégique, octobre 2017</a:t>
            </a:r>
            <a:endParaRPr lang="fr-FR" sz="1200" i="1" dirty="0">
              <a:solidFill>
                <a:schemeClr val="tx2">
                  <a:lumMod val="75000"/>
                </a:schemeClr>
              </a:solidFill>
            </a:endParaRPr>
          </a:p>
        </p:txBody>
      </p:sp>
      <p:sp>
        <p:nvSpPr>
          <p:cNvPr id="3" name="Espace réservé du contenu 2"/>
          <p:cNvSpPr>
            <a:spLocks noGrp="1"/>
          </p:cNvSpPr>
          <p:nvPr>
            <p:ph idx="4294967295"/>
          </p:nvPr>
        </p:nvSpPr>
        <p:spPr>
          <a:xfrm>
            <a:off x="4265613" y="1628775"/>
            <a:ext cx="4878387" cy="1421928"/>
          </a:xfrm>
        </p:spPr>
        <p:txBody>
          <a:bodyPr>
            <a:spAutoFit/>
          </a:bodyPr>
          <a:lstStyle/>
          <a:p>
            <a:pPr marL="0" indent="0" algn="ctr">
              <a:buNone/>
            </a:pPr>
            <a:r>
              <a:rPr lang="fr-FR" altLang="fr-FR" sz="2400" dirty="0">
                <a:solidFill>
                  <a:schemeClr val="accent1">
                    <a:lumMod val="75000"/>
                  </a:schemeClr>
                </a:solidFill>
                <a:latin typeface="+mj-lt"/>
                <a:cs typeface="Arial" panose="020B0604020202020204" pitchFamily="34" charset="0"/>
              </a:rPr>
              <a:t>Permettre à la France de parer aux risques et menaces, directs ou indirects, susceptibles de menacer la vie de la nation.</a:t>
            </a:r>
            <a:endParaRPr lang="fr-FR" sz="2400" dirty="0">
              <a:solidFill>
                <a:schemeClr val="accent1">
                  <a:lumMod val="75000"/>
                </a:schemeClr>
              </a:solidFill>
              <a:latin typeface="+mj-lt"/>
              <a:cs typeface="Arial" panose="020B0604020202020204" pitchFamily="34" charset="0"/>
            </a:endParaRPr>
          </a:p>
        </p:txBody>
      </p:sp>
    </p:spTree>
    <p:extLst>
      <p:ext uri="{BB962C8B-B14F-4D97-AF65-F5344CB8AC3E}">
        <p14:creationId xmlns:p14="http://schemas.microsoft.com/office/powerpoint/2010/main" val="19876910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180000" y="576000"/>
            <a:ext cx="8435975" cy="468000"/>
          </a:xfrm>
        </p:spPr>
        <p:txBody>
          <a:bodyPr>
            <a:spAutoFit/>
          </a:bodyPr>
          <a:lstStyle/>
          <a:p>
            <a:pPr algn="l"/>
            <a:r>
              <a:rPr lang="fr-FR" sz="2800" b="1" dirty="0">
                <a:solidFill>
                  <a:srgbClr val="FFFFFF"/>
                </a:solidFill>
                <a:cs typeface="Arial" panose="020B0604020202020204" pitchFamily="34" charset="0"/>
              </a:rPr>
              <a:t>La jeunesse au cœur de la Défense</a:t>
            </a:r>
          </a:p>
        </p:txBody>
      </p:sp>
      <p:sp>
        <p:nvSpPr>
          <p:cNvPr id="5" name="Rectangle 4"/>
          <p:cNvSpPr/>
          <p:nvPr/>
        </p:nvSpPr>
        <p:spPr>
          <a:xfrm>
            <a:off x="1619672" y="1352962"/>
            <a:ext cx="7060302" cy="632685"/>
          </a:xfrm>
          <a:prstGeom prst="rect">
            <a:avLst/>
          </a:prstGeom>
        </p:spPr>
        <p:txBody>
          <a:bodyPr wrap="square" lIns="77925" tIns="38963" rIns="77925" bIns="38963">
            <a:spAutoFit/>
          </a:bodyPr>
          <a:lstStyle/>
          <a:p>
            <a:pPr algn="ctr"/>
            <a:r>
              <a:rPr lang="fr-FR" sz="1800" b="1" dirty="0">
                <a:solidFill>
                  <a:schemeClr val="accent1">
                    <a:lumMod val="75000"/>
                  </a:schemeClr>
                </a:solidFill>
                <a:latin typeface="+mj-lt"/>
                <a:ea typeface="+mj-ea"/>
                <a:cs typeface="Arial" panose="020B0604020202020204" pitchFamily="34" charset="0"/>
              </a:rPr>
              <a:t>Promouvoir l’esprit de défense auprès de chaque jeune </a:t>
            </a:r>
            <a:r>
              <a:rPr lang="fr-FR" sz="1800" b="1" dirty="0" smtClean="0">
                <a:solidFill>
                  <a:schemeClr val="accent1">
                    <a:lumMod val="75000"/>
                  </a:schemeClr>
                </a:solidFill>
                <a:latin typeface="+mj-lt"/>
                <a:ea typeface="+mj-ea"/>
                <a:cs typeface="Arial" panose="020B0604020202020204" pitchFamily="34" charset="0"/>
              </a:rPr>
              <a:t>Français </a:t>
            </a:r>
            <a:r>
              <a:rPr lang="fr-FR" sz="1800" b="1" dirty="0">
                <a:solidFill>
                  <a:schemeClr val="accent1">
                    <a:lumMod val="75000"/>
                  </a:schemeClr>
                </a:solidFill>
                <a:latin typeface="+mj-lt"/>
                <a:ea typeface="+mj-ea"/>
                <a:cs typeface="Arial" panose="020B0604020202020204" pitchFamily="34" charset="0"/>
              </a:rPr>
              <a:t>à travers différents dispositifs</a:t>
            </a:r>
          </a:p>
        </p:txBody>
      </p:sp>
      <p:sp>
        <p:nvSpPr>
          <p:cNvPr id="8" name="Rectangle 7"/>
          <p:cNvSpPr/>
          <p:nvPr/>
        </p:nvSpPr>
        <p:spPr>
          <a:xfrm>
            <a:off x="5148064" y="2420889"/>
            <a:ext cx="3531908" cy="1371349"/>
          </a:xfrm>
          <a:prstGeom prst="rect">
            <a:avLst/>
          </a:prstGeom>
          <a:solidFill>
            <a:srgbClr val="BD9663"/>
          </a:solidFill>
        </p:spPr>
        <p:txBody>
          <a:bodyPr wrap="square" lIns="77925" tIns="38963" rIns="77925" bIns="38963" anchor="ctr">
            <a:noAutofit/>
          </a:bodyPr>
          <a:lstStyle/>
          <a:p>
            <a:pPr algn="ctr"/>
            <a:r>
              <a:rPr lang="fr-FR" sz="1800" b="1" dirty="0" smtClean="0">
                <a:solidFill>
                  <a:schemeClr val="accent1">
                    <a:lumMod val="75000"/>
                  </a:schemeClr>
                </a:solidFill>
                <a:latin typeface="+mj-lt"/>
                <a:ea typeface="+mj-ea"/>
                <a:cs typeface="Arial" panose="020B0604020202020204" pitchFamily="34" charset="0"/>
              </a:rPr>
              <a:t>Journée Défense et </a:t>
            </a:r>
            <a:r>
              <a:rPr lang="fr-FR" sz="1800" b="1" dirty="0">
                <a:solidFill>
                  <a:schemeClr val="accent1">
                    <a:lumMod val="75000"/>
                  </a:schemeClr>
                </a:solidFill>
                <a:latin typeface="+mj-lt"/>
                <a:ea typeface="+mj-ea"/>
                <a:cs typeface="Arial" panose="020B0604020202020204" pitchFamily="34" charset="0"/>
              </a:rPr>
              <a:t>Citoyenneté</a:t>
            </a:r>
          </a:p>
          <a:p>
            <a:pPr algn="ctr"/>
            <a:r>
              <a:rPr lang="fr-FR" sz="1600" dirty="0">
                <a:solidFill>
                  <a:schemeClr val="accent1">
                    <a:lumMod val="75000"/>
                  </a:schemeClr>
                </a:solidFill>
                <a:latin typeface="+mj-lt"/>
                <a:ea typeface="+mj-ea"/>
                <a:cs typeface="Arial" panose="020B0604020202020204" pitchFamily="34" charset="0"/>
              </a:rPr>
              <a:t>Diffusion de l’esprit de défense et de cohésion sociale</a:t>
            </a:r>
          </a:p>
          <a:p>
            <a:pPr algn="ctr"/>
            <a:r>
              <a:rPr lang="fr-FR" sz="1800" b="1" dirty="0" smtClean="0">
                <a:solidFill>
                  <a:schemeClr val="accent1">
                    <a:lumMod val="75000"/>
                  </a:schemeClr>
                </a:solidFill>
                <a:latin typeface="+mj-lt"/>
                <a:ea typeface="+mj-ea"/>
                <a:cs typeface="Arial" panose="020B0604020202020204" pitchFamily="34" charset="0"/>
              </a:rPr>
              <a:t>Enseignement Défense</a:t>
            </a:r>
            <a:endParaRPr lang="fr-FR" sz="1600" b="1" dirty="0">
              <a:solidFill>
                <a:schemeClr val="accent1">
                  <a:lumMod val="75000"/>
                </a:schemeClr>
              </a:solidFill>
              <a:latin typeface="+mj-lt"/>
              <a:ea typeface="+mj-ea"/>
              <a:cs typeface="Arial" panose="020B0604020202020204" pitchFamily="34" charset="0"/>
            </a:endParaRPr>
          </a:p>
        </p:txBody>
      </p:sp>
      <p:sp>
        <p:nvSpPr>
          <p:cNvPr id="9" name="Rectangle 8"/>
          <p:cNvSpPr/>
          <p:nvPr/>
        </p:nvSpPr>
        <p:spPr>
          <a:xfrm>
            <a:off x="5148064" y="4077079"/>
            <a:ext cx="3531908" cy="1340571"/>
          </a:xfrm>
          <a:prstGeom prst="rect">
            <a:avLst/>
          </a:prstGeom>
          <a:solidFill>
            <a:srgbClr val="F1DBBD"/>
          </a:solidFill>
        </p:spPr>
        <p:txBody>
          <a:bodyPr wrap="square" lIns="77925" tIns="38963" rIns="77925" bIns="38963" anchor="ctr">
            <a:noAutofit/>
          </a:bodyPr>
          <a:lstStyle/>
          <a:p>
            <a:pPr algn="ctr"/>
            <a:r>
              <a:rPr lang="fr-FR" sz="1800" b="1" dirty="0" smtClean="0">
                <a:solidFill>
                  <a:schemeClr val="accent1">
                    <a:lumMod val="75000"/>
                  </a:schemeClr>
                </a:solidFill>
                <a:ea typeface="+mj-ea"/>
                <a:cs typeface="Arial" panose="020B0604020202020204" pitchFamily="34" charset="0"/>
              </a:rPr>
              <a:t>Plan égalité des chances</a:t>
            </a:r>
          </a:p>
          <a:p>
            <a:pPr algn="ctr"/>
            <a:r>
              <a:rPr lang="fr-FR" sz="1600" dirty="0">
                <a:solidFill>
                  <a:schemeClr val="accent1">
                    <a:lumMod val="75000"/>
                  </a:schemeClr>
                </a:solidFill>
                <a:ea typeface="+mj-ea"/>
                <a:cs typeface="Arial" panose="020B0604020202020204" pitchFamily="34" charset="0"/>
              </a:rPr>
              <a:t>Stages au sein de la Défense</a:t>
            </a:r>
          </a:p>
          <a:p>
            <a:pPr algn="ctr"/>
            <a:r>
              <a:rPr lang="fr-FR" sz="1600" dirty="0">
                <a:solidFill>
                  <a:schemeClr val="accent1">
                    <a:lumMod val="75000"/>
                  </a:schemeClr>
                </a:solidFill>
                <a:ea typeface="+mj-ea"/>
                <a:cs typeface="Arial" panose="020B0604020202020204" pitchFamily="34" charset="0"/>
              </a:rPr>
              <a:t>Lycées de la Défense</a:t>
            </a:r>
          </a:p>
          <a:p>
            <a:pPr algn="ctr"/>
            <a:r>
              <a:rPr lang="fr-FR" sz="1600" dirty="0">
                <a:solidFill>
                  <a:schemeClr val="accent1">
                    <a:lumMod val="75000"/>
                  </a:schemeClr>
                </a:solidFill>
                <a:ea typeface="+mj-ea"/>
                <a:cs typeface="Arial" panose="020B0604020202020204" pitchFamily="34" charset="0"/>
              </a:rPr>
              <a:t>Partenariat avec les grandes </a:t>
            </a:r>
            <a:r>
              <a:rPr lang="fr-FR" sz="1600" dirty="0" smtClean="0">
                <a:solidFill>
                  <a:schemeClr val="accent1">
                    <a:lumMod val="75000"/>
                  </a:schemeClr>
                </a:solidFill>
                <a:ea typeface="+mj-ea"/>
                <a:cs typeface="Arial" panose="020B0604020202020204" pitchFamily="34" charset="0"/>
              </a:rPr>
              <a:t>écoles</a:t>
            </a:r>
            <a:endParaRPr lang="fr-FR" sz="1600" b="1" dirty="0">
              <a:solidFill>
                <a:schemeClr val="accent1">
                  <a:lumMod val="75000"/>
                </a:schemeClr>
              </a:solidFill>
              <a:ea typeface="+mj-ea"/>
              <a:cs typeface="Arial" panose="020B0604020202020204" pitchFamily="34" charset="0"/>
            </a:endParaRPr>
          </a:p>
        </p:txBody>
      </p:sp>
      <p:sp>
        <p:nvSpPr>
          <p:cNvPr id="6" name="Rectangle 5"/>
          <p:cNvSpPr/>
          <p:nvPr/>
        </p:nvSpPr>
        <p:spPr>
          <a:xfrm>
            <a:off x="514574" y="2420898"/>
            <a:ext cx="3502699" cy="1017405"/>
          </a:xfrm>
          <a:prstGeom prst="rect">
            <a:avLst/>
          </a:prstGeom>
          <a:solidFill>
            <a:srgbClr val="F1DBBD"/>
          </a:solidFill>
        </p:spPr>
        <p:txBody>
          <a:bodyPr wrap="square" lIns="77925" tIns="38963" rIns="77925" bIns="38963" anchor="ctr">
            <a:noAutofit/>
          </a:bodyPr>
          <a:lstStyle/>
          <a:p>
            <a:pPr algn="ctr"/>
            <a:r>
              <a:rPr lang="fr-FR" sz="1800" b="1" dirty="0" smtClean="0">
                <a:solidFill>
                  <a:schemeClr val="accent1">
                    <a:lumMod val="75000"/>
                  </a:schemeClr>
                </a:solidFill>
                <a:latin typeface="+mj-lt"/>
                <a:ea typeface="+mj-ea"/>
                <a:cs typeface="Arial" panose="020B0604020202020204" pitchFamily="34" charset="0"/>
              </a:rPr>
              <a:t>Service</a:t>
            </a:r>
            <a:r>
              <a:rPr lang="fr-FR" sz="1600" b="1" dirty="0" smtClean="0">
                <a:solidFill>
                  <a:schemeClr val="accent1">
                    <a:lumMod val="75000"/>
                  </a:schemeClr>
                </a:solidFill>
                <a:latin typeface="Arial" panose="020B0604020202020204" pitchFamily="34" charset="0"/>
                <a:ea typeface="+mj-ea"/>
                <a:cs typeface="Arial" panose="020B0604020202020204" pitchFamily="34" charset="0"/>
              </a:rPr>
              <a:t> militaire volontaire </a:t>
            </a:r>
            <a:r>
              <a:rPr lang="fr-FR" sz="1400" dirty="0">
                <a:solidFill>
                  <a:schemeClr val="accent1">
                    <a:lumMod val="75000"/>
                  </a:schemeClr>
                </a:solidFill>
                <a:latin typeface="Arial" panose="020B0604020202020204" pitchFamily="34" charset="0"/>
                <a:ea typeface="+mj-ea"/>
                <a:cs typeface="Arial" panose="020B0604020202020204" pitchFamily="34" charset="0"/>
              </a:rPr>
              <a:t>Dispositif d’insertion professionnelle des jeunes en  difficulté de 18 à 25 </a:t>
            </a:r>
            <a:r>
              <a:rPr lang="fr-FR" sz="1400" dirty="0" smtClean="0">
                <a:solidFill>
                  <a:schemeClr val="accent1">
                    <a:lumMod val="75000"/>
                  </a:schemeClr>
                </a:solidFill>
                <a:latin typeface="Arial" panose="020B0604020202020204" pitchFamily="34" charset="0"/>
                <a:ea typeface="+mj-ea"/>
                <a:cs typeface="Arial" panose="020B0604020202020204" pitchFamily="34" charset="0"/>
              </a:rPr>
              <a:t>ans</a:t>
            </a:r>
            <a:endParaRPr lang="fr-FR" b="1" dirty="0">
              <a:solidFill>
                <a:schemeClr val="accent1">
                  <a:lumMod val="75000"/>
                </a:schemeClr>
              </a:solidFill>
              <a:latin typeface="Arial" panose="020B0604020202020204" pitchFamily="34" charset="0"/>
              <a:ea typeface="+mj-ea"/>
              <a:cs typeface="Arial" panose="020B0604020202020204" pitchFamily="34" charset="0"/>
            </a:endParaRPr>
          </a:p>
        </p:txBody>
      </p:sp>
      <p:sp>
        <p:nvSpPr>
          <p:cNvPr id="12" name="Rectangle 11"/>
          <p:cNvSpPr/>
          <p:nvPr/>
        </p:nvSpPr>
        <p:spPr>
          <a:xfrm>
            <a:off x="514571" y="4077072"/>
            <a:ext cx="3502699" cy="1371349"/>
          </a:xfrm>
          <a:prstGeom prst="rect">
            <a:avLst/>
          </a:prstGeom>
          <a:solidFill>
            <a:srgbClr val="BD9663"/>
          </a:solidFill>
        </p:spPr>
        <p:txBody>
          <a:bodyPr wrap="square" lIns="77925" tIns="38963" rIns="77925" bIns="38963">
            <a:noAutofit/>
          </a:bodyPr>
          <a:lstStyle/>
          <a:p>
            <a:pPr algn="ctr"/>
            <a:endParaRPr lang="fr-FR" sz="1800" b="1" dirty="0" smtClean="0">
              <a:solidFill>
                <a:schemeClr val="accent1">
                  <a:lumMod val="75000"/>
                </a:schemeClr>
              </a:solidFill>
              <a:latin typeface="+mj-lt"/>
              <a:ea typeface="+mj-ea"/>
              <a:cs typeface="Arial" panose="020B0604020202020204" pitchFamily="34" charset="0"/>
            </a:endParaRPr>
          </a:p>
          <a:p>
            <a:pPr algn="ctr"/>
            <a:r>
              <a:rPr lang="fr-FR" sz="1800" b="1" dirty="0" smtClean="0">
                <a:solidFill>
                  <a:schemeClr val="accent1">
                    <a:lumMod val="75000"/>
                  </a:schemeClr>
                </a:solidFill>
                <a:latin typeface="Arial" panose="020B0604020202020204" pitchFamily="34" charset="0"/>
                <a:ea typeface="+mj-ea"/>
                <a:cs typeface="Arial" panose="020B0604020202020204" pitchFamily="34" charset="0"/>
              </a:rPr>
              <a:t>Commission armées jeunesse</a:t>
            </a:r>
          </a:p>
          <a:p>
            <a:pPr algn="ctr"/>
            <a:r>
              <a:rPr lang="fr-FR" sz="1600" dirty="0" smtClean="0">
                <a:solidFill>
                  <a:schemeClr val="accent1">
                    <a:lumMod val="75000"/>
                  </a:schemeClr>
                </a:solidFill>
                <a:latin typeface="Arial" panose="020B0604020202020204" pitchFamily="34" charset="0"/>
                <a:ea typeface="+mj-ea"/>
                <a:cs typeface="Arial" panose="020B0604020202020204" pitchFamily="34" charset="0"/>
              </a:rPr>
              <a:t>Stages</a:t>
            </a:r>
          </a:p>
        </p:txBody>
      </p:sp>
      <p:pic>
        <p:nvPicPr>
          <p:cNvPr id="3074" name="Picture 2" descr="Résultat de recherche d'images pour &quot;logo COMMISSION ARM2ES JEUNESS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800358"/>
            <a:ext cx="1440160" cy="6593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4286" t="13605" r="25816" b="73878"/>
          <a:stretch/>
        </p:blipFill>
        <p:spPr bwMode="auto">
          <a:xfrm>
            <a:off x="0" y="5570376"/>
            <a:ext cx="9144000" cy="128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Résultat de recherche d'images pour &quot;logo smv&quot;"/>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1882" r="21888"/>
          <a:stretch/>
        </p:blipFill>
        <p:spPr bwMode="auto">
          <a:xfrm>
            <a:off x="3491180" y="3076422"/>
            <a:ext cx="936804" cy="94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391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7380" y="2204864"/>
            <a:ext cx="3718716" cy="848128"/>
          </a:xfrm>
          <a:prstGeom prst="rect">
            <a:avLst/>
          </a:prstGeom>
          <a:solidFill>
            <a:srgbClr val="F1DBBD"/>
          </a:solidFill>
        </p:spPr>
        <p:txBody>
          <a:bodyPr wrap="square" lIns="77925" tIns="38963" rIns="77925" bIns="38963">
            <a:spAutoFit/>
          </a:bodyPr>
          <a:lstStyle/>
          <a:p>
            <a:pPr algn="ctr"/>
            <a:r>
              <a:rPr lang="fr-FR" sz="1800" b="1" dirty="0" smtClean="0">
                <a:solidFill>
                  <a:schemeClr val="accent1">
                    <a:lumMod val="75000"/>
                  </a:schemeClr>
                </a:solidFill>
                <a:ea typeface="+mj-ea"/>
                <a:cs typeface="Arial" panose="020B0604020202020204" pitchFamily="34" charset="0"/>
              </a:rPr>
              <a:t>Service</a:t>
            </a:r>
            <a:r>
              <a:rPr lang="fr-FR" sz="1600" b="1" dirty="0" smtClean="0">
                <a:solidFill>
                  <a:schemeClr val="accent1">
                    <a:lumMod val="75000"/>
                  </a:schemeClr>
                </a:solidFill>
                <a:latin typeface="Arial" panose="020B0604020202020204" pitchFamily="34" charset="0"/>
                <a:ea typeface="+mj-ea"/>
                <a:cs typeface="Arial" panose="020B0604020202020204" pitchFamily="34" charset="0"/>
              </a:rPr>
              <a:t> militaire volontaire </a:t>
            </a:r>
          </a:p>
          <a:p>
            <a:pPr algn="ctr"/>
            <a:r>
              <a:rPr lang="fr-FR" sz="1600" dirty="0" smtClean="0">
                <a:solidFill>
                  <a:schemeClr val="accent1">
                    <a:lumMod val="75000"/>
                  </a:schemeClr>
                </a:solidFill>
                <a:latin typeface="Arial" panose="020B0604020202020204" pitchFamily="34" charset="0"/>
                <a:ea typeface="+mj-ea"/>
                <a:cs typeface="Arial" panose="020B0604020202020204" pitchFamily="34" charset="0"/>
              </a:rPr>
              <a:t>Dispositif </a:t>
            </a:r>
            <a:r>
              <a:rPr lang="fr-FR" sz="1600" dirty="0">
                <a:solidFill>
                  <a:schemeClr val="accent1">
                    <a:lumMod val="75000"/>
                  </a:schemeClr>
                </a:solidFill>
                <a:latin typeface="Arial" panose="020B0604020202020204" pitchFamily="34" charset="0"/>
                <a:ea typeface="+mj-ea"/>
                <a:cs typeface="Arial" panose="020B0604020202020204" pitchFamily="34" charset="0"/>
              </a:rPr>
              <a:t>d’insertion professionnelle des jeunes </a:t>
            </a:r>
            <a:r>
              <a:rPr lang="fr-FR" sz="1600" dirty="0" smtClean="0">
                <a:solidFill>
                  <a:schemeClr val="accent1">
                    <a:lumMod val="75000"/>
                  </a:schemeClr>
                </a:solidFill>
                <a:latin typeface="Arial" panose="020B0604020202020204" pitchFamily="34" charset="0"/>
                <a:ea typeface="+mj-ea"/>
                <a:cs typeface="Arial" panose="020B0604020202020204" pitchFamily="34" charset="0"/>
              </a:rPr>
              <a:t>en </a:t>
            </a:r>
            <a:r>
              <a:rPr lang="fr-FR" sz="1600" dirty="0">
                <a:solidFill>
                  <a:schemeClr val="accent1">
                    <a:lumMod val="75000"/>
                  </a:schemeClr>
                </a:solidFill>
                <a:latin typeface="Arial" panose="020B0604020202020204" pitchFamily="34" charset="0"/>
                <a:ea typeface="+mj-ea"/>
                <a:cs typeface="Arial" panose="020B0604020202020204" pitchFamily="34" charset="0"/>
              </a:rPr>
              <a:t>difficulté de 18 à 25 ans</a:t>
            </a:r>
          </a:p>
        </p:txBody>
      </p:sp>
      <p:pic>
        <p:nvPicPr>
          <p:cNvPr id="6146" name="Picture 2" descr="Résultat de recherche d'images pour &quot;logo smv&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82" r="21888"/>
          <a:stretch/>
        </p:blipFill>
        <p:spPr bwMode="auto">
          <a:xfrm>
            <a:off x="6124309" y="1196752"/>
            <a:ext cx="2120099" cy="213053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14571" y="3645024"/>
            <a:ext cx="5857633" cy="1556014"/>
          </a:xfrm>
          <a:prstGeom prst="rect">
            <a:avLst/>
          </a:prstGeom>
          <a:noFill/>
        </p:spPr>
        <p:txBody>
          <a:bodyPr wrap="square" lIns="77925" tIns="38963" rIns="77925" bIns="38963" rtlCol="0">
            <a:spAutoFit/>
          </a:bodyPr>
          <a:lstStyle/>
          <a:p>
            <a:r>
              <a:rPr lang="fr-FR" sz="1600" dirty="0">
                <a:solidFill>
                  <a:schemeClr val="accent1">
                    <a:lumMod val="75000"/>
                  </a:schemeClr>
                </a:solidFill>
                <a:ea typeface="+mj-ea"/>
                <a:cs typeface="Arial" panose="020B0604020202020204" pitchFamily="34" charset="0"/>
              </a:rPr>
              <a:t>Les participants bénéficient :</a:t>
            </a:r>
          </a:p>
          <a:p>
            <a:pPr marL="243516" indent="-243516">
              <a:buFontTx/>
              <a:buChar char="-"/>
            </a:pPr>
            <a:r>
              <a:rPr lang="fr-FR" sz="1600" dirty="0">
                <a:solidFill>
                  <a:schemeClr val="accent1">
                    <a:lumMod val="75000"/>
                  </a:schemeClr>
                </a:solidFill>
                <a:ea typeface="+mj-ea"/>
                <a:cs typeface="Arial" panose="020B0604020202020204" pitchFamily="34" charset="0"/>
              </a:rPr>
              <a:t>d’une formation militaire élémentaire,</a:t>
            </a:r>
          </a:p>
          <a:p>
            <a:pPr marL="243516" indent="-243516">
              <a:buFontTx/>
              <a:buChar char="-"/>
            </a:pPr>
            <a:r>
              <a:rPr lang="fr-FR" sz="1600" dirty="0">
                <a:solidFill>
                  <a:schemeClr val="accent1">
                    <a:lumMod val="75000"/>
                  </a:schemeClr>
                </a:solidFill>
                <a:ea typeface="+mj-ea"/>
                <a:cs typeface="Arial" panose="020B0604020202020204" pitchFamily="34" charset="0"/>
              </a:rPr>
              <a:t>d’une formation professionnelle,</a:t>
            </a:r>
          </a:p>
          <a:p>
            <a:pPr marL="243516" indent="-243516">
              <a:buFontTx/>
              <a:buChar char="-"/>
            </a:pPr>
            <a:r>
              <a:rPr lang="fr-FR" sz="1600" dirty="0">
                <a:solidFill>
                  <a:schemeClr val="accent1">
                    <a:lumMod val="75000"/>
                  </a:schemeClr>
                </a:solidFill>
                <a:ea typeface="+mj-ea"/>
                <a:cs typeface="Arial" panose="020B0604020202020204" pitchFamily="34" charset="0"/>
              </a:rPr>
              <a:t>d’une éducation citoyenne et au savoir-être,</a:t>
            </a:r>
          </a:p>
          <a:p>
            <a:pPr marL="243516" indent="-243516">
              <a:buFontTx/>
              <a:buChar char="-"/>
            </a:pPr>
            <a:r>
              <a:rPr lang="fr-FR" sz="1600" dirty="0">
                <a:solidFill>
                  <a:schemeClr val="accent1">
                    <a:lumMod val="75000"/>
                  </a:schemeClr>
                </a:solidFill>
                <a:ea typeface="+mj-ea"/>
                <a:cs typeface="Arial" panose="020B0604020202020204" pitchFamily="34" charset="0"/>
              </a:rPr>
              <a:t>d’une formation aux premiers secours et à la conduite,</a:t>
            </a:r>
          </a:p>
          <a:p>
            <a:pPr marL="243516" indent="-243516">
              <a:buFontTx/>
              <a:buChar char="-"/>
            </a:pPr>
            <a:r>
              <a:rPr lang="fr-FR" sz="1600" dirty="0">
                <a:solidFill>
                  <a:schemeClr val="accent1">
                    <a:lumMod val="75000"/>
                  </a:schemeClr>
                </a:solidFill>
                <a:ea typeface="+mj-ea"/>
                <a:cs typeface="Arial" panose="020B0604020202020204" pitchFamily="34" charset="0"/>
              </a:rPr>
              <a:t>d’une remise à niveau </a:t>
            </a:r>
            <a:r>
              <a:rPr lang="fr-FR" sz="1600" dirty="0" smtClean="0">
                <a:solidFill>
                  <a:schemeClr val="accent1">
                    <a:lumMod val="75000"/>
                  </a:schemeClr>
                </a:solidFill>
                <a:cs typeface="Arial" panose="020B0604020202020204" pitchFamily="34" charset="0"/>
              </a:rPr>
              <a:t>scolaire.</a:t>
            </a:r>
            <a:endParaRPr lang="fr-FR" sz="1600" dirty="0">
              <a:solidFill>
                <a:schemeClr val="accent1">
                  <a:lumMod val="75000"/>
                </a:schemeClr>
              </a:solidFill>
              <a:cs typeface="Arial" panose="020B0604020202020204" pitchFamily="34" charset="0"/>
            </a:endParaRPr>
          </a:p>
        </p:txBody>
      </p:sp>
      <p:sp>
        <p:nvSpPr>
          <p:cNvPr id="9" name="Rectangle 8"/>
          <p:cNvSpPr/>
          <p:nvPr/>
        </p:nvSpPr>
        <p:spPr>
          <a:xfrm>
            <a:off x="8100392" y="5589240"/>
            <a:ext cx="1043608" cy="1268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081" t="14695" r="26122" b="74240"/>
          <a:stretch/>
        </p:blipFill>
        <p:spPr bwMode="auto">
          <a:xfrm>
            <a:off x="0" y="5719664"/>
            <a:ext cx="9144000" cy="113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267" t="35937" r="45560" b="24570"/>
          <a:stretch/>
        </p:blipFill>
        <p:spPr bwMode="auto">
          <a:xfrm>
            <a:off x="5652120" y="3356993"/>
            <a:ext cx="3203997" cy="21585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re 1"/>
          <p:cNvSpPr txBox="1">
            <a:spLocks/>
          </p:cNvSpPr>
          <p:nvPr/>
        </p:nvSpPr>
        <p:spPr>
          <a:xfrm>
            <a:off x="180000" y="576000"/>
            <a:ext cx="8435975" cy="4680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smtClean="0">
                <a:solidFill>
                  <a:srgbClr val="FFFFFF"/>
                </a:solidFill>
                <a:cs typeface="Arial" panose="020B0604020202020204" pitchFamily="34" charset="0"/>
              </a:rPr>
              <a:t>La jeunesse au cœur de la Défense</a:t>
            </a:r>
            <a:endParaRPr lang="fr-FR" sz="2800" b="1" dirty="0">
              <a:solidFill>
                <a:srgbClr val="FFFFFF"/>
              </a:solidFill>
              <a:cs typeface="Arial" panose="020B0604020202020204" pitchFamily="34" charset="0"/>
            </a:endParaRPr>
          </a:p>
        </p:txBody>
      </p:sp>
    </p:spTree>
    <p:extLst>
      <p:ext uri="{BB962C8B-B14F-4D97-AF65-F5344CB8AC3E}">
        <p14:creationId xmlns:p14="http://schemas.microsoft.com/office/powerpoint/2010/main" val="40807553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13317" y="2204864"/>
            <a:ext cx="3502699" cy="909684"/>
          </a:xfrm>
          <a:prstGeom prst="rect">
            <a:avLst/>
          </a:prstGeom>
          <a:solidFill>
            <a:srgbClr val="F1DBBD"/>
          </a:solidFill>
        </p:spPr>
        <p:txBody>
          <a:bodyPr wrap="square" lIns="77925" tIns="38963" rIns="77925" bIns="38963">
            <a:spAutoFit/>
          </a:bodyPr>
          <a:lstStyle/>
          <a:p>
            <a:pPr algn="ctr"/>
            <a:endParaRPr lang="fr-FR" sz="1800" b="1" dirty="0" smtClean="0">
              <a:solidFill>
                <a:schemeClr val="accent1">
                  <a:lumMod val="75000"/>
                </a:schemeClr>
              </a:solidFill>
              <a:latin typeface="+mj-lt"/>
              <a:ea typeface="+mj-ea"/>
              <a:cs typeface="Arial" panose="020B0604020202020204" pitchFamily="34" charset="0"/>
            </a:endParaRPr>
          </a:p>
          <a:p>
            <a:pPr algn="ctr"/>
            <a:r>
              <a:rPr lang="fr-FR" sz="1800" b="1" dirty="0" smtClean="0">
                <a:solidFill>
                  <a:schemeClr val="accent1">
                    <a:lumMod val="75000"/>
                  </a:schemeClr>
                </a:solidFill>
                <a:latin typeface="+mj-lt"/>
                <a:ea typeface="+mj-ea"/>
                <a:cs typeface="Arial" panose="020B0604020202020204" pitchFamily="34" charset="0"/>
              </a:rPr>
              <a:t>Commission armées jeunesse</a:t>
            </a:r>
          </a:p>
          <a:p>
            <a:pPr algn="ctr"/>
            <a:endParaRPr lang="fr-FR" sz="1800" dirty="0">
              <a:solidFill>
                <a:schemeClr val="accent1">
                  <a:lumMod val="75000"/>
                </a:schemeClr>
              </a:solidFill>
              <a:latin typeface="+mj-lt"/>
              <a:ea typeface="+mj-ea"/>
              <a:cs typeface="Arial" panose="020B0604020202020204" pitchFamily="34" charset="0"/>
            </a:endParaRPr>
          </a:p>
        </p:txBody>
      </p:sp>
      <p:pic>
        <p:nvPicPr>
          <p:cNvPr id="3074" name="Picture 2" descr="Résultat de recherche d'images pour &quot;logo COMMISSION ARM2ES JEUNESS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087" y="1700808"/>
            <a:ext cx="1440160" cy="659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100392" y="5598170"/>
            <a:ext cx="1043608" cy="1268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183" t="14512" r="25000" b="74059"/>
          <a:stretch/>
        </p:blipFill>
        <p:spPr bwMode="auto">
          <a:xfrm>
            <a:off x="12780" y="5682343"/>
            <a:ext cx="9131220" cy="1175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61254" y="3523599"/>
            <a:ext cx="4930825" cy="817351"/>
          </a:xfrm>
          <a:prstGeom prst="rect">
            <a:avLst/>
          </a:prstGeom>
        </p:spPr>
        <p:txBody>
          <a:bodyPr wrap="square" lIns="77925" tIns="38963" rIns="77925" bIns="38963">
            <a:spAutoFit/>
          </a:bodyPr>
          <a:lstStyle/>
          <a:p>
            <a:pPr algn="just"/>
            <a:r>
              <a:rPr lang="fr-FR" sz="1600" dirty="0">
                <a:solidFill>
                  <a:schemeClr val="accent1">
                    <a:lumMod val="75000"/>
                  </a:schemeClr>
                </a:solidFill>
                <a:latin typeface="+mj-lt"/>
                <a:ea typeface="+mj-ea"/>
                <a:cs typeface="Arial" panose="020B0604020202020204" pitchFamily="34" charset="0"/>
              </a:rPr>
              <a:t>Contrat armées-jeunesse, </a:t>
            </a:r>
            <a:r>
              <a:rPr lang="fr-FR" sz="1600" dirty="0" smtClean="0">
                <a:solidFill>
                  <a:schemeClr val="accent1">
                    <a:lumMod val="75000"/>
                  </a:schemeClr>
                </a:solidFill>
                <a:latin typeface="+mj-lt"/>
                <a:ea typeface="+mj-ea"/>
                <a:cs typeface="Arial" panose="020B0604020202020204" pitchFamily="34" charset="0"/>
              </a:rPr>
              <a:t>stages</a:t>
            </a:r>
            <a:r>
              <a:rPr lang="fr-FR" sz="1600" dirty="0">
                <a:solidFill>
                  <a:schemeClr val="accent1">
                    <a:lumMod val="75000"/>
                  </a:schemeClr>
                </a:solidFill>
                <a:latin typeface="+mj-lt"/>
                <a:ea typeface="+mj-ea"/>
                <a:cs typeface="Arial" panose="020B0604020202020204" pitchFamily="34" charset="0"/>
              </a:rPr>
              <a:t>, </a:t>
            </a:r>
            <a:r>
              <a:rPr lang="fr-FR" sz="1600" dirty="0" smtClean="0">
                <a:solidFill>
                  <a:schemeClr val="accent1">
                    <a:lumMod val="75000"/>
                  </a:schemeClr>
                </a:solidFill>
                <a:latin typeface="+mj-lt"/>
                <a:ea typeface="+mj-ea"/>
                <a:cs typeface="Arial" panose="020B0604020202020204" pitchFamily="34" charset="0"/>
              </a:rPr>
              <a:t>prix </a:t>
            </a:r>
            <a:r>
              <a:rPr lang="fr-FR" sz="1600" dirty="0">
                <a:solidFill>
                  <a:schemeClr val="accent1">
                    <a:lumMod val="75000"/>
                  </a:schemeClr>
                </a:solidFill>
                <a:latin typeface="+mj-lt"/>
                <a:ea typeface="+mj-ea"/>
                <a:cs typeface="Arial" panose="020B0604020202020204" pitchFamily="34" charset="0"/>
              </a:rPr>
              <a:t>armées-jeunesse, journées sport armées-jeunesse, </a:t>
            </a:r>
            <a:r>
              <a:rPr lang="fr-FR" sz="1600" dirty="0" smtClean="0">
                <a:solidFill>
                  <a:schemeClr val="accent1">
                    <a:lumMod val="75000"/>
                  </a:schemeClr>
                </a:solidFill>
                <a:latin typeface="+mj-lt"/>
                <a:ea typeface="+mj-ea"/>
                <a:cs typeface="Arial" panose="020B0604020202020204" pitchFamily="34" charset="0"/>
              </a:rPr>
              <a:t>événements </a:t>
            </a:r>
            <a:r>
              <a:rPr lang="fr-FR" sz="1600" dirty="0">
                <a:solidFill>
                  <a:schemeClr val="accent1">
                    <a:lumMod val="75000"/>
                  </a:schemeClr>
                </a:solidFill>
                <a:latin typeface="+mj-lt"/>
                <a:ea typeface="+mj-ea"/>
                <a:cs typeface="Arial" panose="020B0604020202020204" pitchFamily="34" charset="0"/>
              </a:rPr>
              <a:t>autour de thèmes à caractère éducatif ou </a:t>
            </a:r>
            <a:r>
              <a:rPr lang="fr-FR" sz="1600" dirty="0" smtClean="0">
                <a:solidFill>
                  <a:schemeClr val="accent1">
                    <a:lumMod val="75000"/>
                  </a:schemeClr>
                </a:solidFill>
                <a:latin typeface="+mj-lt"/>
                <a:ea typeface="+mj-ea"/>
                <a:cs typeface="Arial" panose="020B0604020202020204" pitchFamily="34" charset="0"/>
              </a:rPr>
              <a:t>mémoriel…</a:t>
            </a:r>
            <a:endParaRPr lang="fr-FR" sz="1600" dirty="0">
              <a:solidFill>
                <a:schemeClr val="accent1">
                  <a:lumMod val="75000"/>
                </a:schemeClr>
              </a:solidFill>
              <a:latin typeface="+mj-lt"/>
              <a:ea typeface="+mj-ea"/>
              <a:cs typeface="Arial" panose="020B0604020202020204" pitchFamily="34" charset="0"/>
            </a:endParaRPr>
          </a:p>
        </p:txBody>
      </p:sp>
      <p:sp>
        <p:nvSpPr>
          <p:cNvPr id="3" name="Rectangle 2"/>
          <p:cNvSpPr/>
          <p:nvPr/>
        </p:nvSpPr>
        <p:spPr>
          <a:xfrm>
            <a:off x="362269" y="4653136"/>
            <a:ext cx="4929809" cy="694240"/>
          </a:xfrm>
          <a:prstGeom prst="rect">
            <a:avLst/>
          </a:prstGeom>
        </p:spPr>
        <p:txBody>
          <a:bodyPr wrap="square" lIns="77925" tIns="38963" rIns="77925" bIns="38963">
            <a:spAutoFit/>
          </a:bodyPr>
          <a:lstStyle/>
          <a:p>
            <a:pPr algn="just"/>
            <a:r>
              <a:rPr lang="fr-FR" sz="2000" dirty="0">
                <a:solidFill>
                  <a:schemeClr val="accent1">
                    <a:lumMod val="75000"/>
                  </a:schemeClr>
                </a:solidFill>
                <a:ea typeface="+mj-ea"/>
                <a:cs typeface="Arial" panose="020B0604020202020204" pitchFamily="34" charset="0"/>
              </a:rPr>
              <a:t>Plus de </a:t>
            </a:r>
            <a:r>
              <a:rPr lang="fr-FR" sz="2000" dirty="0" smtClean="0">
                <a:solidFill>
                  <a:schemeClr val="accent1">
                    <a:lumMod val="75000"/>
                  </a:schemeClr>
                </a:solidFill>
                <a:ea typeface="+mj-ea"/>
                <a:cs typeface="Arial" panose="020B0604020202020204" pitchFamily="34" charset="0"/>
              </a:rPr>
              <a:t>400 stages </a:t>
            </a:r>
            <a:r>
              <a:rPr lang="fr-FR" sz="2000" dirty="0">
                <a:solidFill>
                  <a:schemeClr val="accent1">
                    <a:lumMod val="75000"/>
                  </a:schemeClr>
                </a:solidFill>
                <a:ea typeface="+mj-ea"/>
                <a:cs typeface="Arial" panose="020B0604020202020204" pitchFamily="34" charset="0"/>
              </a:rPr>
              <a:t>rémunérés, </a:t>
            </a:r>
            <a:endParaRPr lang="fr-FR" sz="2000" dirty="0" smtClean="0">
              <a:solidFill>
                <a:schemeClr val="accent1">
                  <a:lumMod val="75000"/>
                </a:schemeClr>
              </a:solidFill>
              <a:ea typeface="+mj-ea"/>
              <a:cs typeface="Arial" panose="020B0604020202020204" pitchFamily="34" charset="0"/>
            </a:endParaRPr>
          </a:p>
          <a:p>
            <a:pPr algn="just"/>
            <a:r>
              <a:rPr lang="fr-FR" sz="2000" dirty="0" smtClean="0">
                <a:solidFill>
                  <a:schemeClr val="accent1">
                    <a:lumMod val="75000"/>
                  </a:schemeClr>
                </a:solidFill>
                <a:ea typeface="+mj-ea"/>
                <a:cs typeface="Arial" panose="020B0604020202020204" pitchFamily="34" charset="0"/>
              </a:rPr>
              <a:t>du </a:t>
            </a:r>
            <a:r>
              <a:rPr lang="fr-FR" sz="2000" dirty="0">
                <a:solidFill>
                  <a:schemeClr val="accent1">
                    <a:lumMod val="75000"/>
                  </a:schemeClr>
                </a:solidFill>
                <a:ea typeface="+mj-ea"/>
                <a:cs typeface="Arial" panose="020B0604020202020204" pitchFamily="34" charset="0"/>
              </a:rPr>
              <a:t>niveau </a:t>
            </a:r>
            <a:r>
              <a:rPr lang="fr-FR" sz="2000" dirty="0" smtClean="0">
                <a:solidFill>
                  <a:schemeClr val="accent1">
                    <a:lumMod val="75000"/>
                  </a:schemeClr>
                </a:solidFill>
                <a:ea typeface="+mj-ea"/>
                <a:cs typeface="Arial" panose="020B0604020202020204" pitchFamily="34" charset="0"/>
              </a:rPr>
              <a:t>Bac + 3 </a:t>
            </a:r>
            <a:r>
              <a:rPr lang="fr-FR" sz="2000" dirty="0">
                <a:solidFill>
                  <a:schemeClr val="accent1">
                    <a:lumMod val="75000"/>
                  </a:schemeClr>
                </a:solidFill>
                <a:ea typeface="+mj-ea"/>
                <a:cs typeface="Arial" panose="020B0604020202020204" pitchFamily="34" charset="0"/>
              </a:rPr>
              <a:t>à </a:t>
            </a:r>
            <a:r>
              <a:rPr lang="fr-FR" sz="2000" dirty="0" smtClean="0">
                <a:solidFill>
                  <a:schemeClr val="accent1">
                    <a:lumMod val="75000"/>
                  </a:schemeClr>
                </a:solidFill>
                <a:ea typeface="+mj-ea"/>
                <a:cs typeface="Arial" panose="020B0604020202020204" pitchFamily="34" charset="0"/>
              </a:rPr>
              <a:t>Bac + 7</a:t>
            </a:r>
            <a:r>
              <a:rPr lang="fr-FR" sz="2000" dirty="0">
                <a:solidFill>
                  <a:schemeClr val="accent1">
                    <a:lumMod val="75000"/>
                  </a:schemeClr>
                </a:solidFill>
                <a:ea typeface="+mj-ea"/>
                <a:cs typeface="Arial" panose="020B0604020202020204" pitchFamily="34" charset="0"/>
              </a:rPr>
              <a:t>.</a:t>
            </a:r>
          </a:p>
        </p:txBody>
      </p:sp>
      <p:pic>
        <p:nvPicPr>
          <p:cNvPr id="1030" name="Picture 6" descr="http://www.defense.gouv.fr/var/dicod/storage/images/base-de-medias/images/caj/visites-dans-les-forces/visite-ba-123-a-orleans-8-juin-2016/7820307-1-fre-FR/visite-ba-123-a-orleans-8-juin-2016_full_phototheq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9693" y="3356997"/>
            <a:ext cx="3120281" cy="2074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938753" y="2636912"/>
            <a:ext cx="2161639" cy="309519"/>
          </a:xfrm>
          <a:prstGeom prst="rect">
            <a:avLst/>
          </a:prstGeom>
        </p:spPr>
        <p:txBody>
          <a:bodyPr wrap="none" lIns="77925" tIns="38963" rIns="77925" bIns="38963">
            <a:spAutoFit/>
          </a:bodyPr>
          <a:lstStyle/>
          <a:p>
            <a:r>
              <a:rPr lang="fr-FR" b="1" dirty="0" smtClean="0">
                <a:solidFill>
                  <a:schemeClr val="accent1">
                    <a:lumMod val="75000"/>
                  </a:schemeClr>
                </a:solidFill>
              </a:rPr>
              <a:t>www.defense.gouv.fr/caj</a:t>
            </a:r>
            <a:endParaRPr lang="fr-FR" b="1" dirty="0">
              <a:solidFill>
                <a:schemeClr val="accent1">
                  <a:lumMod val="75000"/>
                </a:schemeClr>
              </a:solidFill>
            </a:endParaRPr>
          </a:p>
        </p:txBody>
      </p:sp>
      <p:sp>
        <p:nvSpPr>
          <p:cNvPr id="14" name="Titre 1"/>
          <p:cNvSpPr txBox="1">
            <a:spLocks/>
          </p:cNvSpPr>
          <p:nvPr/>
        </p:nvSpPr>
        <p:spPr>
          <a:xfrm>
            <a:off x="180000" y="576000"/>
            <a:ext cx="8435975" cy="4680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smtClean="0">
                <a:solidFill>
                  <a:srgbClr val="FFFFFF"/>
                </a:solidFill>
                <a:cs typeface="Arial" panose="020B0604020202020204" pitchFamily="34" charset="0"/>
              </a:rPr>
              <a:t>La jeunesse au cœur de la Défense</a:t>
            </a:r>
            <a:endParaRPr lang="fr-FR" sz="2800" b="1" dirty="0">
              <a:solidFill>
                <a:srgbClr val="FFFFFF"/>
              </a:solidFill>
              <a:cs typeface="Arial" panose="020B0604020202020204" pitchFamily="34" charset="0"/>
            </a:endParaRPr>
          </a:p>
        </p:txBody>
      </p:sp>
    </p:spTree>
    <p:extLst>
      <p:ext uri="{BB962C8B-B14F-4D97-AF65-F5344CB8AC3E}">
        <p14:creationId xmlns:p14="http://schemas.microsoft.com/office/powerpoint/2010/main" val="10981384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40092" y="1752686"/>
            <a:ext cx="3531908" cy="2633232"/>
          </a:xfrm>
          <a:prstGeom prst="rect">
            <a:avLst/>
          </a:prstGeom>
          <a:noFill/>
        </p:spPr>
        <p:txBody>
          <a:bodyPr wrap="square" lIns="77925" tIns="38963" rIns="77925" bIns="38963">
            <a:spAutoFit/>
          </a:bodyPr>
          <a:lstStyle/>
          <a:p>
            <a:pPr algn="ctr"/>
            <a:r>
              <a:rPr lang="fr-FR" sz="1800" b="1" dirty="0" smtClean="0">
                <a:solidFill>
                  <a:schemeClr val="accent1">
                    <a:lumMod val="75000"/>
                  </a:schemeClr>
                </a:solidFill>
                <a:latin typeface="+mj-lt"/>
                <a:ea typeface="+mj-ea"/>
                <a:cs typeface="Arial" panose="020B0604020202020204" pitchFamily="34" charset="0"/>
              </a:rPr>
              <a:t>Journée Défense et </a:t>
            </a:r>
            <a:r>
              <a:rPr lang="fr-FR" sz="1800" b="1" dirty="0">
                <a:solidFill>
                  <a:schemeClr val="accent1">
                    <a:lumMod val="75000"/>
                  </a:schemeClr>
                </a:solidFill>
                <a:latin typeface="+mj-lt"/>
                <a:ea typeface="+mj-ea"/>
                <a:cs typeface="Arial" panose="020B0604020202020204" pitchFamily="34" charset="0"/>
              </a:rPr>
              <a:t>Citoyenneté</a:t>
            </a:r>
          </a:p>
          <a:p>
            <a:pPr algn="ctr"/>
            <a:r>
              <a:rPr lang="fr-FR" sz="1600" dirty="0">
                <a:solidFill>
                  <a:schemeClr val="accent1">
                    <a:lumMod val="75000"/>
                  </a:schemeClr>
                </a:solidFill>
                <a:latin typeface="+mj-lt"/>
                <a:ea typeface="+mj-ea"/>
                <a:cs typeface="Arial" panose="020B0604020202020204" pitchFamily="34" charset="0"/>
              </a:rPr>
              <a:t>Diffusion de l’esprit de défense et de cohésion sociale</a:t>
            </a:r>
          </a:p>
          <a:p>
            <a:pPr algn="ctr"/>
            <a:endParaRPr lang="fr-FR" sz="1600" b="1" dirty="0" smtClean="0">
              <a:solidFill>
                <a:schemeClr val="accent1">
                  <a:lumMod val="75000"/>
                </a:schemeClr>
              </a:solidFill>
              <a:latin typeface="+mj-lt"/>
              <a:ea typeface="+mj-ea"/>
              <a:cs typeface="Arial" panose="020B0604020202020204" pitchFamily="34" charset="0"/>
            </a:endParaRPr>
          </a:p>
          <a:p>
            <a:pPr algn="ctr"/>
            <a:r>
              <a:rPr lang="fr-FR" sz="1800" b="1" dirty="0">
                <a:solidFill>
                  <a:schemeClr val="accent1">
                    <a:lumMod val="75000"/>
                  </a:schemeClr>
                </a:solidFill>
                <a:latin typeface="+mj-lt"/>
                <a:ea typeface="+mj-ea"/>
                <a:cs typeface="Arial" panose="020B0604020202020204" pitchFamily="34" charset="0"/>
              </a:rPr>
              <a:t>Enseignement Défense</a:t>
            </a:r>
          </a:p>
          <a:p>
            <a:pPr algn="ctr"/>
            <a:endParaRPr lang="fr-FR" sz="1600" b="1" dirty="0">
              <a:solidFill>
                <a:schemeClr val="accent1">
                  <a:lumMod val="75000"/>
                </a:schemeClr>
              </a:solidFill>
              <a:latin typeface="+mj-lt"/>
              <a:ea typeface="+mj-ea"/>
              <a:cs typeface="Arial" panose="020B0604020202020204" pitchFamily="34" charset="0"/>
            </a:endParaRPr>
          </a:p>
          <a:p>
            <a:pPr algn="ctr"/>
            <a:r>
              <a:rPr lang="fr-FR" sz="1800" b="1" dirty="0">
                <a:solidFill>
                  <a:schemeClr val="accent1">
                    <a:lumMod val="75000"/>
                  </a:schemeClr>
                </a:solidFill>
                <a:latin typeface="+mj-lt"/>
                <a:ea typeface="+mj-ea"/>
                <a:cs typeface="Arial" panose="020B0604020202020204" pitchFamily="34" charset="0"/>
              </a:rPr>
              <a:t>Plan </a:t>
            </a:r>
            <a:r>
              <a:rPr lang="fr-FR" sz="1800" b="1" dirty="0" smtClean="0">
                <a:solidFill>
                  <a:schemeClr val="accent1">
                    <a:lumMod val="75000"/>
                  </a:schemeClr>
                </a:solidFill>
                <a:latin typeface="+mj-lt"/>
                <a:ea typeface="+mj-ea"/>
                <a:cs typeface="Arial" panose="020B0604020202020204" pitchFamily="34" charset="0"/>
              </a:rPr>
              <a:t>égalité </a:t>
            </a:r>
            <a:r>
              <a:rPr lang="fr-FR" sz="1800" b="1" dirty="0">
                <a:solidFill>
                  <a:schemeClr val="accent1">
                    <a:lumMod val="75000"/>
                  </a:schemeClr>
                </a:solidFill>
                <a:latin typeface="+mj-lt"/>
                <a:ea typeface="+mj-ea"/>
                <a:cs typeface="Arial" panose="020B0604020202020204" pitchFamily="34" charset="0"/>
              </a:rPr>
              <a:t>des </a:t>
            </a:r>
            <a:r>
              <a:rPr lang="fr-FR" sz="1800" b="1" dirty="0" smtClean="0">
                <a:solidFill>
                  <a:schemeClr val="accent1">
                    <a:lumMod val="75000"/>
                  </a:schemeClr>
                </a:solidFill>
                <a:latin typeface="+mj-lt"/>
                <a:ea typeface="+mj-ea"/>
                <a:cs typeface="Arial" panose="020B0604020202020204" pitchFamily="34" charset="0"/>
              </a:rPr>
              <a:t>chances</a:t>
            </a:r>
            <a:endParaRPr lang="fr-FR" sz="1800" b="1" dirty="0">
              <a:solidFill>
                <a:schemeClr val="accent1">
                  <a:lumMod val="75000"/>
                </a:schemeClr>
              </a:solidFill>
              <a:latin typeface="+mj-lt"/>
              <a:ea typeface="+mj-ea"/>
              <a:cs typeface="Arial" panose="020B0604020202020204" pitchFamily="34" charset="0"/>
            </a:endParaRPr>
          </a:p>
          <a:p>
            <a:pPr algn="ctr"/>
            <a:r>
              <a:rPr lang="fr-FR" sz="1600" dirty="0">
                <a:solidFill>
                  <a:schemeClr val="accent1">
                    <a:lumMod val="75000"/>
                  </a:schemeClr>
                </a:solidFill>
                <a:latin typeface="+mj-lt"/>
                <a:ea typeface="+mj-ea"/>
                <a:cs typeface="Arial" panose="020B0604020202020204" pitchFamily="34" charset="0"/>
              </a:rPr>
              <a:t>Stages au sein de la Défense</a:t>
            </a:r>
          </a:p>
          <a:p>
            <a:pPr algn="ctr"/>
            <a:r>
              <a:rPr lang="fr-FR" sz="1600" dirty="0">
                <a:solidFill>
                  <a:schemeClr val="accent1">
                    <a:lumMod val="75000"/>
                  </a:schemeClr>
                </a:solidFill>
                <a:latin typeface="+mj-lt"/>
                <a:ea typeface="+mj-ea"/>
                <a:cs typeface="Arial" panose="020B0604020202020204" pitchFamily="34" charset="0"/>
              </a:rPr>
              <a:t>Lycées de la Défense</a:t>
            </a:r>
          </a:p>
          <a:p>
            <a:pPr algn="ctr"/>
            <a:r>
              <a:rPr lang="fr-FR" sz="1600" dirty="0">
                <a:solidFill>
                  <a:schemeClr val="accent1">
                    <a:lumMod val="75000"/>
                  </a:schemeClr>
                </a:solidFill>
                <a:latin typeface="+mj-lt"/>
                <a:ea typeface="+mj-ea"/>
                <a:cs typeface="Arial" panose="020B0604020202020204" pitchFamily="34" charset="0"/>
              </a:rPr>
              <a:t>Partenariat avec les grandes écoles</a:t>
            </a:r>
            <a:endParaRPr lang="fr-FR" sz="1600" b="1" dirty="0">
              <a:solidFill>
                <a:schemeClr val="accent1">
                  <a:lumMod val="75000"/>
                </a:schemeClr>
              </a:solidFill>
              <a:latin typeface="+mj-lt"/>
              <a:ea typeface="+mj-ea"/>
              <a:cs typeface="Arial" panose="020B0604020202020204" pitchFamily="34" charset="0"/>
            </a:endParaRPr>
          </a:p>
        </p:txBody>
      </p:sp>
      <p:pic>
        <p:nvPicPr>
          <p:cNvPr id="307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4286" t="13605" r="25816" b="73878"/>
          <a:stretch/>
        </p:blipFill>
        <p:spPr bwMode="auto">
          <a:xfrm>
            <a:off x="0" y="5570376"/>
            <a:ext cx="9144000" cy="128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9513" y="4581707"/>
            <a:ext cx="8784974" cy="909684"/>
          </a:xfrm>
          <a:prstGeom prst="rect">
            <a:avLst/>
          </a:prstGeom>
        </p:spPr>
        <p:txBody>
          <a:bodyPr wrap="square" lIns="77925" tIns="38963" rIns="77925" bIns="38963">
            <a:spAutoFit/>
          </a:bodyPr>
          <a:lstStyle/>
          <a:p>
            <a:pPr algn="just"/>
            <a:r>
              <a:rPr lang="fr-FR" sz="1800" dirty="0">
                <a:solidFill>
                  <a:schemeClr val="accent1">
                    <a:lumMod val="75000"/>
                  </a:schemeClr>
                </a:solidFill>
                <a:ea typeface="+mj-ea"/>
                <a:cs typeface="Arial" panose="020B0604020202020204" pitchFamily="34" charset="0"/>
              </a:rPr>
              <a:t>Une occasion unique de contact direct avec la communauté </a:t>
            </a:r>
            <a:r>
              <a:rPr lang="fr-FR" sz="1800" dirty="0" smtClean="0">
                <a:solidFill>
                  <a:schemeClr val="accent1">
                    <a:lumMod val="75000"/>
                  </a:schemeClr>
                </a:solidFill>
                <a:ea typeface="+mj-ea"/>
                <a:cs typeface="Arial" panose="020B0604020202020204" pitchFamily="34" charset="0"/>
              </a:rPr>
              <a:t>militaire </a:t>
            </a:r>
            <a:r>
              <a:rPr lang="fr-FR" sz="1800" dirty="0">
                <a:solidFill>
                  <a:schemeClr val="accent1">
                    <a:lumMod val="75000"/>
                  </a:schemeClr>
                </a:solidFill>
                <a:ea typeface="+mj-ea"/>
                <a:cs typeface="Arial" panose="020B0604020202020204" pitchFamily="34" charset="0"/>
              </a:rPr>
              <a:t>et de découverte des multiples métiers et spécialités, civiles et militaires </a:t>
            </a:r>
            <a:r>
              <a:rPr lang="fr-FR" sz="1800" dirty="0" smtClean="0">
                <a:solidFill>
                  <a:schemeClr val="accent1">
                    <a:lumMod val="75000"/>
                  </a:schemeClr>
                </a:solidFill>
                <a:ea typeface="+mj-ea"/>
                <a:cs typeface="Arial" panose="020B0604020202020204" pitchFamily="34" charset="0"/>
              </a:rPr>
              <a:t>qu'offre </a:t>
            </a:r>
            <a:r>
              <a:rPr lang="fr-FR" sz="1800" dirty="0">
                <a:solidFill>
                  <a:schemeClr val="accent1">
                    <a:lumMod val="75000"/>
                  </a:schemeClr>
                </a:solidFill>
                <a:ea typeface="+mj-ea"/>
                <a:cs typeface="Arial" panose="020B0604020202020204" pitchFamily="34" charset="0"/>
              </a:rPr>
              <a:t>aujourd'hui </a:t>
            </a:r>
            <a:r>
              <a:rPr lang="fr-FR" sz="1800" dirty="0" smtClean="0">
                <a:solidFill>
                  <a:schemeClr val="accent1">
                    <a:lumMod val="75000"/>
                  </a:schemeClr>
                </a:solidFill>
                <a:ea typeface="+mj-ea"/>
                <a:cs typeface="Arial" panose="020B0604020202020204" pitchFamily="34" charset="0"/>
              </a:rPr>
              <a:t>la </a:t>
            </a:r>
            <a:r>
              <a:rPr lang="fr-FR" sz="1800" dirty="0">
                <a:solidFill>
                  <a:schemeClr val="accent1">
                    <a:lumMod val="75000"/>
                  </a:schemeClr>
                </a:solidFill>
                <a:ea typeface="+mj-ea"/>
                <a:cs typeface="Arial" panose="020B0604020202020204" pitchFamily="34" charset="0"/>
              </a:rPr>
              <a:t>Défense </a:t>
            </a:r>
            <a:r>
              <a:rPr lang="fr-FR" sz="1800" dirty="0" smtClean="0">
                <a:solidFill>
                  <a:schemeClr val="accent1">
                    <a:lumMod val="75000"/>
                  </a:schemeClr>
                </a:solidFill>
                <a:ea typeface="+mj-ea"/>
                <a:cs typeface="Arial" panose="020B0604020202020204" pitchFamily="34" charset="0"/>
              </a:rPr>
              <a:t>aux jeunes.</a:t>
            </a:r>
            <a:endParaRPr lang="fr-FR" sz="1800" dirty="0">
              <a:solidFill>
                <a:schemeClr val="accent1">
                  <a:lumMod val="75000"/>
                </a:schemeClr>
              </a:solidFill>
              <a:ea typeface="+mj-ea"/>
              <a:cs typeface="Arial" panose="020B0604020202020204" pitchFamily="34" charset="0"/>
            </a:endParaRPr>
          </a:p>
        </p:txBody>
      </p:sp>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081" t="29388" r="50817" b="45584"/>
          <a:stretch/>
        </p:blipFill>
        <p:spPr bwMode="auto">
          <a:xfrm>
            <a:off x="4732016" y="1882384"/>
            <a:ext cx="3656408" cy="2050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re 1"/>
          <p:cNvSpPr txBox="1">
            <a:spLocks/>
          </p:cNvSpPr>
          <p:nvPr/>
        </p:nvSpPr>
        <p:spPr>
          <a:xfrm>
            <a:off x="180000" y="576000"/>
            <a:ext cx="8435975" cy="4680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smtClean="0">
                <a:solidFill>
                  <a:srgbClr val="FFFFFF"/>
                </a:solidFill>
                <a:cs typeface="Arial" panose="020B0604020202020204" pitchFamily="34" charset="0"/>
              </a:rPr>
              <a:t>La jeunesse au cœur de la Défense</a:t>
            </a:r>
            <a:endParaRPr lang="fr-FR" sz="2800" b="1" dirty="0">
              <a:solidFill>
                <a:srgbClr val="FFFFFF"/>
              </a:solidFill>
              <a:cs typeface="Arial" panose="020B0604020202020204" pitchFamily="34" charset="0"/>
            </a:endParaRPr>
          </a:p>
        </p:txBody>
      </p:sp>
    </p:spTree>
    <p:extLst>
      <p:ext uri="{BB962C8B-B14F-4D97-AF65-F5344CB8AC3E}">
        <p14:creationId xmlns:p14="http://schemas.microsoft.com/office/powerpoint/2010/main" val="631940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915" t="18262" r="29901"/>
          <a:stretch/>
        </p:blipFill>
        <p:spPr bwMode="auto">
          <a:xfrm>
            <a:off x="2939472" y="1524000"/>
            <a:ext cx="6025019" cy="511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4" y="3272345"/>
            <a:ext cx="2479585" cy="1681463"/>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281" y="5157192"/>
            <a:ext cx="2485829" cy="1656184"/>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281" y="1412776"/>
            <a:ext cx="2485829" cy="165618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80000" y="396000"/>
            <a:ext cx="6192688" cy="792000"/>
          </a:xfrm>
          <a:prstGeom prst="rect">
            <a:avLst/>
          </a:prstGeom>
        </p:spPr>
        <p:txBody>
          <a:bodyPr wrap="square" lIns="77925" tIns="38963" rIns="77925" bIns="38963">
            <a:spAutoFit/>
          </a:bodyPr>
          <a:lstStyle/>
          <a:p>
            <a:pPr algn="ctr"/>
            <a:r>
              <a:rPr lang="fr-FR" sz="2400" b="1" i="1" dirty="0" smtClean="0">
                <a:solidFill>
                  <a:schemeClr val="bg1"/>
                </a:solidFill>
                <a:effectLst>
                  <a:outerShdw blurRad="38100" dist="38100" dir="2700000" algn="tl">
                    <a:srgbClr val="000000">
                      <a:alpha val="43137"/>
                    </a:srgbClr>
                  </a:outerShdw>
                </a:effectLst>
                <a:cs typeface="Arial" panose="020B0604020202020204" pitchFamily="34" charset="0"/>
              </a:rPr>
              <a:t>« Se </a:t>
            </a:r>
            <a:r>
              <a:rPr lang="fr-FR" sz="2400" b="1" i="1" dirty="0">
                <a:solidFill>
                  <a:schemeClr val="bg1"/>
                </a:solidFill>
                <a:effectLst>
                  <a:outerShdw blurRad="38100" dist="38100" dir="2700000" algn="tl">
                    <a:srgbClr val="000000">
                      <a:alpha val="43137"/>
                    </a:srgbClr>
                  </a:outerShdw>
                </a:effectLst>
                <a:cs typeface="Arial" panose="020B0604020202020204" pitchFamily="34" charset="0"/>
              </a:rPr>
              <a:t>souvenir que combattre </a:t>
            </a:r>
            <a:r>
              <a:rPr lang="fr-FR" sz="2400" b="1" i="1" dirty="0" smtClean="0">
                <a:solidFill>
                  <a:schemeClr val="bg1"/>
                </a:solidFill>
                <a:effectLst>
                  <a:outerShdw blurRad="38100" dist="38100" dir="2700000" algn="tl">
                    <a:srgbClr val="000000">
                      <a:alpha val="43137"/>
                    </a:srgbClr>
                  </a:outerShdw>
                </a:effectLst>
                <a:cs typeface="Arial" panose="020B0604020202020204" pitchFamily="34" charset="0"/>
              </a:rPr>
              <a:t>pour</a:t>
            </a:r>
          </a:p>
          <a:p>
            <a:pPr algn="ctr"/>
            <a:r>
              <a:rPr lang="fr-FR" sz="2400" b="1" i="1" dirty="0" smtClean="0">
                <a:solidFill>
                  <a:schemeClr val="bg1"/>
                </a:solidFill>
                <a:effectLst>
                  <a:outerShdw blurRad="38100" dist="38100" dir="2700000" algn="tl">
                    <a:srgbClr val="000000">
                      <a:alpha val="43137"/>
                    </a:srgbClr>
                  </a:outerShdw>
                </a:effectLst>
                <a:cs typeface="Arial" panose="020B0604020202020204" pitchFamily="34" charset="0"/>
              </a:rPr>
              <a:t>la liberté </a:t>
            </a:r>
            <a:r>
              <a:rPr lang="fr-FR" sz="2400" b="1" i="1" dirty="0">
                <a:solidFill>
                  <a:schemeClr val="bg1"/>
                </a:solidFill>
                <a:effectLst>
                  <a:outerShdw blurRad="38100" dist="38100" dir="2700000" algn="tl">
                    <a:srgbClr val="000000">
                      <a:alpha val="43137"/>
                    </a:srgbClr>
                  </a:outerShdw>
                </a:effectLst>
                <a:cs typeface="Arial" panose="020B0604020202020204" pitchFamily="34" charset="0"/>
              </a:rPr>
              <a:t>est un </a:t>
            </a:r>
            <a:r>
              <a:rPr lang="fr-FR" sz="2400" b="1" i="1" dirty="0" smtClean="0">
                <a:solidFill>
                  <a:schemeClr val="bg1"/>
                </a:solidFill>
                <a:effectLst>
                  <a:outerShdw blurRad="38100" dist="38100" dir="2700000" algn="tl">
                    <a:srgbClr val="000000">
                      <a:alpha val="43137"/>
                    </a:srgbClr>
                  </a:outerShdw>
                </a:effectLst>
                <a:cs typeface="Arial" panose="020B0604020202020204" pitchFamily="34" charset="0"/>
              </a:rPr>
              <a:t>devoir »</a:t>
            </a:r>
            <a:endParaRPr lang="fr-FR" sz="2400" b="1" i="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5485199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STRAT\Commun\Draft New STRAT\03 - Dossiers\Kit communication\2017\Masques KIT COM\masqueKIT_COLORS22.jpg"/>
          <p:cNvPicPr>
            <a:picLocks noChangeAspect="1" noChangeArrowheads="1"/>
          </p:cNvPicPr>
          <p:nvPr/>
        </p:nvPicPr>
        <p:blipFill rotWithShape="1">
          <a:blip r:embed="rId3">
            <a:extLst>
              <a:ext uri="{28A0092B-C50C-407E-A947-70E740481C1C}">
                <a14:useLocalDpi xmlns:a14="http://schemas.microsoft.com/office/drawing/2010/main" val="0"/>
              </a:ext>
            </a:extLst>
          </a:blip>
          <a:srcRect b="45440"/>
          <a:stretch/>
        </p:blipFill>
        <p:spPr bwMode="auto">
          <a:xfrm>
            <a:off x="0" y="0"/>
            <a:ext cx="9144000" cy="383177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314000" y="2196000"/>
            <a:ext cx="3456384" cy="817351"/>
          </a:xfrm>
          <a:prstGeom prst="rect">
            <a:avLst/>
          </a:prstGeom>
          <a:noFill/>
        </p:spPr>
        <p:txBody>
          <a:bodyPr wrap="square" lIns="77925" tIns="38963" rIns="77925" bIns="38963" rtlCol="0">
            <a:spAutoFit/>
          </a:bodyPr>
          <a:lstStyle/>
          <a:p>
            <a:pPr algn="ctr"/>
            <a:r>
              <a:rPr lang="fr-FR" sz="2400" b="1" dirty="0">
                <a:solidFill>
                  <a:schemeClr val="accent1">
                    <a:lumMod val="75000"/>
                  </a:schemeClr>
                </a:solidFill>
                <a:latin typeface="+mj-lt"/>
                <a:ea typeface="+mj-ea"/>
                <a:cs typeface="Arial" panose="020B0604020202020204" pitchFamily="34" charset="0"/>
              </a:rPr>
              <a:t>LE </a:t>
            </a:r>
            <a:r>
              <a:rPr lang="fr-FR" sz="2400" b="1" dirty="0" smtClean="0">
                <a:solidFill>
                  <a:schemeClr val="accent1">
                    <a:lumMod val="75000"/>
                  </a:schemeClr>
                </a:solidFill>
                <a:latin typeface="+mj-lt"/>
                <a:ea typeface="+mj-ea"/>
                <a:cs typeface="Arial" panose="020B0604020202020204" pitchFamily="34" charset="0"/>
              </a:rPr>
              <a:t>MINISTÈRE </a:t>
            </a:r>
            <a:r>
              <a:rPr lang="fr-FR" sz="2400" b="1" dirty="0">
                <a:solidFill>
                  <a:schemeClr val="accent1">
                    <a:lumMod val="75000"/>
                  </a:schemeClr>
                </a:solidFill>
                <a:latin typeface="+mj-lt"/>
                <a:ea typeface="+mj-ea"/>
                <a:cs typeface="Arial" panose="020B0604020202020204" pitchFamily="34" charset="0"/>
              </a:rPr>
              <a:t>DES </a:t>
            </a:r>
            <a:r>
              <a:rPr lang="fr-FR" sz="2400" b="1" dirty="0" smtClean="0">
                <a:solidFill>
                  <a:schemeClr val="accent1">
                    <a:lumMod val="75000"/>
                  </a:schemeClr>
                </a:solidFill>
                <a:latin typeface="+mj-lt"/>
                <a:ea typeface="+mj-ea"/>
                <a:cs typeface="Arial" panose="020B0604020202020204" pitchFamily="34" charset="0"/>
              </a:rPr>
              <a:t>ARMÉES</a:t>
            </a:r>
            <a:endParaRPr lang="fr-FR" sz="2400" b="1" dirty="0">
              <a:solidFill>
                <a:schemeClr val="accent1">
                  <a:lumMod val="75000"/>
                </a:schemeClr>
              </a:solidFill>
              <a:latin typeface="+mj-lt"/>
              <a:ea typeface="+mj-ea"/>
              <a:cs typeface="Arial" panose="020B0604020202020204" pitchFamily="34" charset="0"/>
            </a:endParaRPr>
          </a:p>
        </p:txBody>
      </p:sp>
      <p:sp>
        <p:nvSpPr>
          <p:cNvPr id="6" name="ZoneTexte 5"/>
          <p:cNvSpPr txBox="1"/>
          <p:nvPr/>
        </p:nvSpPr>
        <p:spPr>
          <a:xfrm>
            <a:off x="1475656" y="4725144"/>
            <a:ext cx="6192688" cy="632685"/>
          </a:xfrm>
          <a:prstGeom prst="rect">
            <a:avLst/>
          </a:prstGeom>
          <a:noFill/>
          <a:ln>
            <a:noFill/>
          </a:ln>
        </p:spPr>
        <p:txBody>
          <a:bodyPr wrap="square" lIns="77925" tIns="38963" rIns="77925" bIns="38963" rtlCol="0">
            <a:spAutoFit/>
          </a:bodyPr>
          <a:lstStyle/>
          <a:p>
            <a:pPr algn="ctr"/>
            <a:r>
              <a:rPr lang="fr-FR" sz="3600" b="1" i="1" dirty="0" smtClean="0">
                <a:solidFill>
                  <a:schemeClr val="accent1">
                    <a:lumMod val="75000"/>
                  </a:schemeClr>
                </a:solidFill>
                <a:effectLst>
                  <a:outerShdw blurRad="38100" dist="38100" dir="2700000" algn="tl">
                    <a:srgbClr val="000000">
                      <a:alpha val="43137"/>
                    </a:srgbClr>
                  </a:outerShdw>
                </a:effectLst>
                <a:ea typeface="+mj-ea"/>
                <a:cs typeface="Arial" panose="020B0604020202020204" pitchFamily="34" charset="0"/>
              </a:rPr>
              <a:t>Quelle est votre opinion ?</a:t>
            </a:r>
            <a:endParaRPr lang="fr-FR" sz="3600" b="1" i="1" dirty="0">
              <a:solidFill>
                <a:schemeClr val="accent1">
                  <a:lumMod val="75000"/>
                </a:schemeClr>
              </a:solidFill>
              <a:effectLst>
                <a:outerShdw blurRad="38100" dist="38100" dir="2700000" algn="tl">
                  <a:srgbClr val="000000">
                    <a:alpha val="43137"/>
                  </a:srgbClr>
                </a:outerShdw>
              </a:effectLst>
              <a:ea typeface="+mj-ea"/>
              <a:cs typeface="Arial" panose="020B0604020202020204" pitchFamily="34" charset="0"/>
            </a:endParaRPr>
          </a:p>
        </p:txBody>
      </p:sp>
    </p:spTree>
    <p:extLst>
      <p:ext uri="{BB962C8B-B14F-4D97-AF65-F5344CB8AC3E}">
        <p14:creationId xmlns:p14="http://schemas.microsoft.com/office/powerpoint/2010/main" val="41069162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87" t="52613" r="36735" b="20987"/>
          <a:stretch/>
        </p:blipFill>
        <p:spPr bwMode="auto">
          <a:xfrm>
            <a:off x="107504" y="1295400"/>
            <a:ext cx="5377334" cy="26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re 1"/>
          <p:cNvSpPr>
            <a:spLocks noGrp="1"/>
          </p:cNvSpPr>
          <p:nvPr>
            <p:ph type="title" idx="4294967295"/>
          </p:nvPr>
        </p:nvSpPr>
        <p:spPr>
          <a:xfrm>
            <a:off x="180000" y="432000"/>
            <a:ext cx="8435975" cy="792000"/>
          </a:xfrm>
        </p:spPr>
        <p:txBody>
          <a:bodyPr>
            <a:spAutoFit/>
          </a:bodyPr>
          <a:lstStyle/>
          <a:p>
            <a:pPr algn="l"/>
            <a:r>
              <a:rPr lang="fr-FR" sz="2400" b="1" dirty="0" smtClean="0">
                <a:solidFill>
                  <a:srgbClr val="FFFFFF"/>
                </a:solidFill>
                <a:cs typeface="Arial" panose="020B0604020202020204" pitchFamily="34" charset="0"/>
              </a:rPr>
              <a:t>Une très grande confiance accordée </a:t>
            </a:r>
            <a:br>
              <a:rPr lang="fr-FR" sz="2400" b="1" dirty="0" smtClean="0">
                <a:solidFill>
                  <a:srgbClr val="FFFFFF"/>
                </a:solidFill>
                <a:cs typeface="Arial" panose="020B0604020202020204" pitchFamily="34" charset="0"/>
              </a:rPr>
            </a:br>
            <a:r>
              <a:rPr lang="fr-FR" sz="2400" b="1" dirty="0" smtClean="0">
                <a:solidFill>
                  <a:srgbClr val="FFFFFF"/>
                </a:solidFill>
                <a:cs typeface="Arial" panose="020B0604020202020204" pitchFamily="34" charset="0"/>
              </a:rPr>
              <a:t>aux armées</a:t>
            </a:r>
            <a:endParaRPr lang="fr-FR" sz="2400" b="1" dirty="0">
              <a:solidFill>
                <a:srgbClr val="FFFFFF"/>
              </a:solidFill>
              <a:cs typeface="Arial" panose="020B0604020202020204" pitchFamily="34" charset="0"/>
            </a:endParaRP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8403" t="43333" r="35625" b="41235"/>
          <a:stretch/>
        </p:blipFill>
        <p:spPr bwMode="auto">
          <a:xfrm>
            <a:off x="322923" y="4475895"/>
            <a:ext cx="3179873" cy="1728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3750" t="36049" r="34653" b="29259"/>
          <a:stretch/>
        </p:blipFill>
        <p:spPr bwMode="auto">
          <a:xfrm>
            <a:off x="5716254" y="1628800"/>
            <a:ext cx="3025036" cy="1868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395536" y="6380166"/>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La défense dans l’opinion des Français, éditions 2017.</a:t>
            </a:r>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2637" t="49106" r="33585" b="18905"/>
          <a:stretch/>
        </p:blipFill>
        <p:spPr bwMode="auto">
          <a:xfrm>
            <a:off x="3718414" y="3920061"/>
            <a:ext cx="5335596" cy="284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7538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430" t="47284" r="33785" b="18519"/>
          <a:stretch/>
        </p:blipFill>
        <p:spPr bwMode="auto">
          <a:xfrm>
            <a:off x="3779912" y="2128373"/>
            <a:ext cx="5066629" cy="2884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2169" t="49331" r="32778" b="28650"/>
          <a:stretch/>
        </p:blipFill>
        <p:spPr bwMode="auto">
          <a:xfrm>
            <a:off x="331733" y="3861048"/>
            <a:ext cx="2752958" cy="226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4444" t="49331" r="48412" b="28194"/>
          <a:stretch/>
        </p:blipFill>
        <p:spPr bwMode="auto">
          <a:xfrm>
            <a:off x="140568" y="1477020"/>
            <a:ext cx="3135288" cy="2312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80000" y="108000"/>
            <a:ext cx="6409321" cy="1080000"/>
          </a:xfrm>
          <a:prstGeom prst="rect">
            <a:avLst/>
          </a:prstGeom>
        </p:spPr>
        <p:txBody>
          <a:bodyPr wrap="square" lIns="77925" tIns="38963" rIns="77925" bIns="38963">
            <a:spAutoFit/>
          </a:bodyPr>
          <a:lstStyle/>
          <a:p>
            <a:pPr algn="just">
              <a:lnSpc>
                <a:spcPct val="90000"/>
              </a:lnSpc>
              <a:spcBef>
                <a:spcPct val="0"/>
              </a:spcBef>
            </a:pPr>
            <a:r>
              <a:rPr lang="fr-FR" sz="2400" b="1" dirty="0">
                <a:solidFill>
                  <a:schemeClr val="bg1"/>
                </a:solidFill>
                <a:latin typeface="+mj-lt"/>
                <a:ea typeface="+mj-ea"/>
                <a:cs typeface="Arial" panose="020B0604020202020204" pitchFamily="34" charset="0"/>
              </a:rPr>
              <a:t>Un budget fondamental à sécuriser pour les armées pour faire face </a:t>
            </a:r>
            <a:r>
              <a:rPr lang="fr-FR" sz="2400" b="1" dirty="0" smtClean="0">
                <a:solidFill>
                  <a:schemeClr val="bg1"/>
                </a:solidFill>
                <a:latin typeface="+mj-lt"/>
                <a:ea typeface="+mj-ea"/>
                <a:cs typeface="Arial" panose="020B0604020202020204" pitchFamily="34" charset="0"/>
              </a:rPr>
              <a:t>à </a:t>
            </a:r>
            <a:r>
              <a:rPr lang="fr-FR" sz="2400" b="1" dirty="0">
                <a:solidFill>
                  <a:schemeClr val="bg1"/>
                </a:solidFill>
                <a:latin typeface="+mj-lt"/>
                <a:ea typeface="+mj-ea"/>
                <a:cs typeface="Arial" panose="020B0604020202020204" pitchFamily="34" charset="0"/>
              </a:rPr>
              <a:t>une menace continue et protéiforme</a:t>
            </a:r>
          </a:p>
        </p:txBody>
      </p:sp>
      <p:sp>
        <p:nvSpPr>
          <p:cNvPr id="11" name="ZoneTexte 10"/>
          <p:cNvSpPr txBox="1"/>
          <p:nvPr/>
        </p:nvSpPr>
        <p:spPr>
          <a:xfrm>
            <a:off x="395536" y="6279123"/>
            <a:ext cx="3024336" cy="217186"/>
          </a:xfrm>
          <a:prstGeom prst="rect">
            <a:avLst/>
          </a:prstGeom>
          <a:noFill/>
        </p:spPr>
        <p:txBody>
          <a:bodyPr wrap="square" lIns="77925" tIns="38963" rIns="77925" bIns="38963" rtlCol="0">
            <a:spAutoFit/>
          </a:bodyPr>
          <a:lstStyle/>
          <a:p>
            <a:r>
              <a:rPr lang="fr-FR" sz="900" i="1" dirty="0">
                <a:solidFill>
                  <a:schemeClr val="accent1">
                    <a:lumMod val="50000"/>
                  </a:schemeClr>
                </a:solidFill>
              </a:rPr>
              <a:t>Source : La défense dans l’opinion des Français, éditions 2017.</a:t>
            </a:r>
          </a:p>
        </p:txBody>
      </p:sp>
    </p:spTree>
    <p:extLst>
      <p:ext uri="{BB962C8B-B14F-4D97-AF65-F5344CB8AC3E}">
        <p14:creationId xmlns:p14="http://schemas.microsoft.com/office/powerpoint/2010/main" val="2827498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80000" y="576000"/>
            <a:ext cx="8435975" cy="468000"/>
          </a:xfrm>
        </p:spPr>
        <p:txBody>
          <a:bodyPr>
            <a:spAutoFit/>
          </a:bodyPr>
          <a:lstStyle/>
          <a:p>
            <a:pPr algn="l"/>
            <a:r>
              <a:rPr lang="fr-FR" sz="2800" b="1" dirty="0">
                <a:solidFill>
                  <a:schemeClr val="bg1"/>
                </a:solidFill>
                <a:cs typeface="Arial" panose="020B0604020202020204" pitchFamily="34" charset="0"/>
              </a:rPr>
              <a:t>Les valeurs vues par les </a:t>
            </a:r>
            <a:r>
              <a:rPr lang="fr-FR" sz="2800" b="1" dirty="0" smtClean="0">
                <a:solidFill>
                  <a:schemeClr val="bg1"/>
                </a:solidFill>
                <a:cs typeface="Arial" panose="020B0604020202020204" pitchFamily="34" charset="0"/>
              </a:rPr>
              <a:t>« jeunes »</a:t>
            </a:r>
            <a:endParaRPr lang="fr-FR" sz="2800" b="1" dirty="0">
              <a:solidFill>
                <a:schemeClr val="bg1"/>
              </a:solidFill>
              <a:cs typeface="Arial" panose="020B0604020202020204"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27" t="24450" r="28042" b="28761"/>
          <a:stretch/>
        </p:blipFill>
        <p:spPr bwMode="auto">
          <a:xfrm>
            <a:off x="1040224" y="2132856"/>
            <a:ext cx="7063553" cy="3283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1"/>
          <p:cNvSpPr txBox="1">
            <a:spLocks/>
          </p:cNvSpPr>
          <p:nvPr/>
        </p:nvSpPr>
        <p:spPr>
          <a:xfrm>
            <a:off x="251520" y="6309320"/>
            <a:ext cx="5184576" cy="432048"/>
          </a:xfrm>
          <a:prstGeom prst="rect">
            <a:avLst/>
          </a:prstGeom>
        </p:spPr>
        <p:txBody>
          <a:bodyPr vert="horz" lIns="77925" tIns="38963" rIns="77925" bIns="38963" rtlCol="0" anchor="ctr">
            <a:noAutofit/>
          </a:bodyPr>
          <a:lstStyle>
            <a:lvl1pPr algn="ctr" defTabSz="779252" rtl="0" eaLnBrk="1" latinLnBrk="0" hangingPunct="1">
              <a:spcBef>
                <a:spcPct val="0"/>
              </a:spcBef>
              <a:buNone/>
              <a:defRPr sz="3700" kern="1200">
                <a:solidFill>
                  <a:schemeClr val="tx1"/>
                </a:solidFill>
                <a:latin typeface="+mj-lt"/>
                <a:ea typeface="+mj-ea"/>
                <a:cs typeface="+mj-cs"/>
              </a:defRPr>
            </a:lvl1pPr>
          </a:lstStyle>
          <a:p>
            <a:pPr algn="l"/>
            <a:r>
              <a:rPr lang="fr-FR" sz="900" dirty="0" smtClean="0">
                <a:solidFill>
                  <a:schemeClr val="accent1">
                    <a:lumMod val="50000"/>
                  </a:schemeClr>
                </a:solidFill>
              </a:rPr>
              <a:t>Source : sondage CSA – DiCoD de février 2017.</a:t>
            </a:r>
          </a:p>
          <a:p>
            <a:pPr algn="l"/>
            <a:r>
              <a:rPr lang="fr-FR" sz="900" dirty="0" smtClean="0">
                <a:solidFill>
                  <a:schemeClr val="accent1">
                    <a:lumMod val="50000"/>
                  </a:schemeClr>
                </a:solidFill>
              </a:rPr>
              <a:t>NB : la taille des bulles est proportionnelle à la fréquence de citation de l’item par les jeunes interrogés.</a:t>
            </a:r>
            <a:endParaRPr lang="fr-FR" sz="900" dirty="0">
              <a:solidFill>
                <a:schemeClr val="accent1">
                  <a:lumMod val="50000"/>
                </a:schemeClr>
              </a:solidFill>
            </a:endParaRPr>
          </a:p>
        </p:txBody>
      </p:sp>
    </p:spTree>
    <p:extLst>
      <p:ext uri="{BB962C8B-B14F-4D97-AF65-F5344CB8AC3E}">
        <p14:creationId xmlns:p14="http://schemas.microsoft.com/office/powerpoint/2010/main" val="14254880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idx="4294967295"/>
          </p:nvPr>
        </p:nvSpPr>
        <p:spPr>
          <a:xfrm>
            <a:off x="0" y="668338"/>
            <a:ext cx="9144000" cy="1143000"/>
          </a:xfrm>
        </p:spPr>
        <p:txBody>
          <a:bodyPr>
            <a:normAutofit/>
          </a:bodyPr>
          <a:lstStyle/>
          <a:p>
            <a:r>
              <a:rPr lang="fr-FR" sz="3600" b="1" i="1" dirty="0" smtClean="0">
                <a:solidFill>
                  <a:schemeClr val="accent1">
                    <a:lumMod val="75000"/>
                  </a:schemeClr>
                </a:solidFill>
                <a:cs typeface="Arial" panose="020B0604020202020204" pitchFamily="34" charset="0"/>
              </a:rPr>
              <a:t>Retrouvez-nous sur </a:t>
            </a:r>
            <a:endParaRPr lang="fr-FR" sz="3600" b="1" i="1" dirty="0">
              <a:solidFill>
                <a:schemeClr val="accent1">
                  <a:lumMod val="75000"/>
                </a:schemeClr>
              </a:solidFill>
              <a:cs typeface="Arial" panose="020B0604020202020204" pitchFamily="34" charset="0"/>
            </a:endParaRPr>
          </a:p>
        </p:txBody>
      </p:sp>
      <p:pic>
        <p:nvPicPr>
          <p:cNvPr id="1036" name="Picture 12"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364" y="2085584"/>
            <a:ext cx="1788584" cy="17885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8" name="Picture 14" descr="Résultat de recherche d'images pour &quot;LOGO TWITTER&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2477">
            <a:off x="2147812" y="4626240"/>
            <a:ext cx="1521820" cy="795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0" name="Picture 16" descr="Résultat de recherche d'images pour &quot;LOGO FACEBOOK&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368" y="1986282"/>
            <a:ext cx="27432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ésultat de recherche d'images pour &quot;LOGO YOUTUB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349" y="4104158"/>
            <a:ext cx="1526619" cy="1526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48" name="Picture 24" descr="Image associé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9633" y="2819719"/>
            <a:ext cx="1159543" cy="1159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120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56000" y="2349500"/>
            <a:ext cx="2703513" cy="590931"/>
          </a:xfrm>
        </p:spPr>
        <p:txBody>
          <a:bodyPr>
            <a:spAutoFit/>
          </a:bodyPr>
          <a:lstStyle/>
          <a:p>
            <a:pPr marL="0" indent="0" algn="l">
              <a:buNone/>
            </a:pPr>
            <a:r>
              <a:rPr lang="fr-FR" sz="1800" b="1" dirty="0">
                <a:solidFill>
                  <a:schemeClr val="accent1">
                    <a:lumMod val="75000"/>
                  </a:schemeClr>
                </a:solidFill>
              </a:rPr>
              <a:t>Renforcement de la Défense </a:t>
            </a:r>
            <a:r>
              <a:rPr lang="fr-FR" sz="1800" b="1" dirty="0" smtClean="0">
                <a:solidFill>
                  <a:schemeClr val="accent1">
                    <a:lumMod val="75000"/>
                  </a:schemeClr>
                </a:solidFill>
              </a:rPr>
              <a:t>européenne</a:t>
            </a:r>
          </a:p>
        </p:txBody>
      </p:sp>
      <p:sp>
        <p:nvSpPr>
          <p:cNvPr id="5" name="Titre 1"/>
          <p:cNvSpPr txBox="1">
            <a:spLocks/>
          </p:cNvSpPr>
          <p:nvPr/>
        </p:nvSpPr>
        <p:spPr>
          <a:xfrm>
            <a:off x="180000" y="347325"/>
            <a:ext cx="7240612" cy="817351"/>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400" b="1" dirty="0">
                <a:solidFill>
                  <a:schemeClr val="bg1"/>
                </a:solidFill>
                <a:cs typeface="Arial" panose="020B0604020202020204" pitchFamily="34" charset="0"/>
              </a:rPr>
              <a:t>… </a:t>
            </a:r>
            <a:r>
              <a:rPr lang="fr-FR" sz="2400" b="1" dirty="0" smtClean="0">
                <a:solidFill>
                  <a:schemeClr val="bg1"/>
                </a:solidFill>
                <a:cs typeface="Arial" panose="020B0604020202020204" pitchFamily="34" charset="0"/>
              </a:rPr>
              <a:t>marquée </a:t>
            </a:r>
            <a:r>
              <a:rPr lang="fr-FR" sz="2400" b="1" dirty="0">
                <a:solidFill>
                  <a:schemeClr val="bg1"/>
                </a:solidFill>
                <a:cs typeface="Arial" panose="020B0604020202020204" pitchFamily="34" charset="0"/>
              </a:rPr>
              <a:t>par une </a:t>
            </a:r>
            <a:r>
              <a:rPr lang="fr-FR" sz="2400" b="1" dirty="0" smtClean="0">
                <a:solidFill>
                  <a:schemeClr val="bg1"/>
                </a:solidFill>
                <a:cs typeface="Arial" panose="020B0604020202020204" pitchFamily="34" charset="0"/>
              </a:rPr>
              <a:t>ambition </a:t>
            </a:r>
            <a:r>
              <a:rPr lang="fr-FR" sz="2400" b="1" dirty="0">
                <a:solidFill>
                  <a:schemeClr val="bg1"/>
                </a:solidFill>
                <a:cs typeface="Arial" panose="020B0604020202020204" pitchFamily="34" charset="0"/>
              </a:rPr>
              <a:t>européenne </a:t>
            </a:r>
          </a:p>
          <a:p>
            <a:pPr algn="l"/>
            <a:r>
              <a:rPr lang="fr-FR" sz="2400" b="1" dirty="0" smtClean="0">
                <a:solidFill>
                  <a:schemeClr val="bg1"/>
                </a:solidFill>
                <a:cs typeface="Arial" panose="020B0604020202020204" pitchFamily="34" charset="0"/>
              </a:rPr>
              <a:t>et </a:t>
            </a:r>
            <a:r>
              <a:rPr lang="fr-FR" sz="2400" b="1" dirty="0">
                <a:solidFill>
                  <a:schemeClr val="bg1"/>
                </a:solidFill>
                <a:cs typeface="Arial" panose="020B0604020202020204" pitchFamily="34" charset="0"/>
              </a:rPr>
              <a:t>des partenariats forts</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03" y="2420888"/>
            <a:ext cx="2113457" cy="1406409"/>
          </a:xfrm>
          <a:prstGeom prst="rect">
            <a:avLst/>
          </a:prstGeom>
          <a:ln>
            <a:noFill/>
          </a:ln>
          <a:effectLst>
            <a:outerShdw blurRad="190500" algn="tl" rotWithShape="0">
              <a:srgbClr val="000000">
                <a:alpha val="70000"/>
              </a:srgbClr>
            </a:outerShdw>
          </a:effectLst>
        </p:spPr>
      </p:pic>
      <p:sp>
        <p:nvSpPr>
          <p:cNvPr id="9" name="Sous-titre 2"/>
          <p:cNvSpPr txBox="1">
            <a:spLocks/>
          </p:cNvSpPr>
          <p:nvPr/>
        </p:nvSpPr>
        <p:spPr>
          <a:xfrm>
            <a:off x="2772000" y="2996952"/>
            <a:ext cx="2762010" cy="1162060"/>
          </a:xfrm>
          <a:prstGeom prst="rect">
            <a:avLst/>
          </a:prstGeom>
        </p:spPr>
        <p:txBody>
          <a:bodyPr vert="horz" lIns="77925" tIns="38963" rIns="77925" bIns="38963" rtlCol="0">
            <a:spAutoFit/>
          </a:bodyPr>
          <a:lstStyle>
            <a:lvl1pPr indent="0" algn="ctr">
              <a:spcBef>
                <a:spcPct val="20000"/>
              </a:spcBef>
              <a:buFont typeface="Arial" panose="020B0604020202020204" pitchFamily="34" charset="0"/>
              <a:buNone/>
              <a:defRPr b="1">
                <a:solidFill>
                  <a:schemeClr val="tx1">
                    <a:lumMod val="50000"/>
                    <a:lumOff val="50000"/>
                  </a:schemeClr>
                </a:solidFill>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algn="l"/>
            <a:r>
              <a:rPr lang="fr-FR" sz="1600" dirty="0">
                <a:solidFill>
                  <a:schemeClr val="tx1">
                    <a:lumMod val="65000"/>
                    <a:lumOff val="35000"/>
                  </a:schemeClr>
                </a:solidFill>
              </a:rPr>
              <a:t>Nouvelles dynamiques</a:t>
            </a:r>
          </a:p>
          <a:p>
            <a:pPr algn="l"/>
            <a:r>
              <a:rPr lang="fr-FR" sz="1600" dirty="0">
                <a:solidFill>
                  <a:schemeClr val="tx1">
                    <a:lumMod val="65000"/>
                    <a:lumOff val="35000"/>
                  </a:schemeClr>
                </a:solidFill>
              </a:rPr>
              <a:t>Culture stratégique partagée</a:t>
            </a:r>
          </a:p>
          <a:p>
            <a:pPr algn="l"/>
            <a:r>
              <a:rPr lang="fr-FR" sz="1600" dirty="0">
                <a:solidFill>
                  <a:schemeClr val="tx1">
                    <a:lumMod val="65000"/>
                    <a:lumOff val="35000"/>
                  </a:schemeClr>
                </a:solidFill>
              </a:rPr>
              <a:t>Capacité d’intervention </a:t>
            </a:r>
            <a:r>
              <a:rPr lang="fr-FR" sz="1600" dirty="0" smtClean="0">
                <a:solidFill>
                  <a:schemeClr val="tx1">
                    <a:lumMod val="65000"/>
                    <a:lumOff val="35000"/>
                  </a:schemeClr>
                </a:solidFill>
              </a:rPr>
              <a:t>commune</a:t>
            </a:r>
            <a:endParaRPr lang="fr-FR" sz="1600" dirty="0">
              <a:solidFill>
                <a:schemeClr val="tx1">
                  <a:lumMod val="65000"/>
                  <a:lumOff val="35000"/>
                </a:schemeClr>
              </a:solidFill>
            </a:endParaRPr>
          </a:p>
        </p:txBody>
      </p:sp>
      <p:sp>
        <p:nvSpPr>
          <p:cNvPr id="6" name="Rectangle 5"/>
          <p:cNvSpPr/>
          <p:nvPr/>
        </p:nvSpPr>
        <p:spPr>
          <a:xfrm>
            <a:off x="5796136" y="4730079"/>
            <a:ext cx="2804147" cy="632685"/>
          </a:xfrm>
          <a:prstGeom prst="rect">
            <a:avLst/>
          </a:prstGeom>
        </p:spPr>
        <p:txBody>
          <a:bodyPr wrap="square" lIns="77925" tIns="38963" rIns="77925" bIns="38963">
            <a:spAutoFit/>
          </a:bodyPr>
          <a:lstStyle/>
          <a:p>
            <a:r>
              <a:rPr lang="fr-FR" sz="1800" b="1" dirty="0">
                <a:solidFill>
                  <a:schemeClr val="accent1">
                    <a:lumMod val="75000"/>
                  </a:schemeClr>
                </a:solidFill>
              </a:rPr>
              <a:t>Pleine participation dans l’Alliance</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392" y="4581128"/>
            <a:ext cx="2390744" cy="1593829"/>
          </a:xfrm>
          <a:prstGeom prst="rect">
            <a:avLst/>
          </a:prstGeom>
        </p:spPr>
      </p:pic>
      <p:sp>
        <p:nvSpPr>
          <p:cNvPr id="10" name="Sous-titre 2"/>
          <p:cNvSpPr txBox="1">
            <a:spLocks/>
          </p:cNvSpPr>
          <p:nvPr/>
        </p:nvSpPr>
        <p:spPr>
          <a:xfrm>
            <a:off x="6012000" y="5378400"/>
            <a:ext cx="2696344" cy="866595"/>
          </a:xfrm>
          <a:prstGeom prst="rect">
            <a:avLst/>
          </a:prstGeom>
        </p:spPr>
        <p:txBody>
          <a:bodyPr vert="horz" lIns="77925" tIns="38963" rIns="77925" bIns="38963" rtlCol="0">
            <a:spAutoFit/>
          </a:bodyPr>
          <a:lstStyle>
            <a:lvl1pPr indent="0" algn="ctr">
              <a:spcBef>
                <a:spcPct val="20000"/>
              </a:spcBef>
              <a:buFont typeface="Arial" panose="020B0604020202020204" pitchFamily="34" charset="0"/>
              <a:buNone/>
              <a:defRPr b="1">
                <a:solidFill>
                  <a:schemeClr val="tx1">
                    <a:lumMod val="50000"/>
                    <a:lumOff val="50000"/>
                  </a:schemeClr>
                </a:solidFill>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algn="l"/>
            <a:r>
              <a:rPr lang="fr-FR" sz="1600" dirty="0">
                <a:solidFill>
                  <a:schemeClr val="tx1">
                    <a:lumMod val="65000"/>
                    <a:lumOff val="35000"/>
                  </a:schemeClr>
                </a:solidFill>
              </a:rPr>
              <a:t>Défense collective et réassurance</a:t>
            </a:r>
          </a:p>
          <a:p>
            <a:pPr algn="l"/>
            <a:r>
              <a:rPr lang="fr-FR" sz="1600" dirty="0">
                <a:solidFill>
                  <a:schemeClr val="tx1">
                    <a:lumMod val="65000"/>
                    <a:lumOff val="35000"/>
                  </a:schemeClr>
                </a:solidFill>
              </a:rPr>
              <a:t>Des partenariats </a:t>
            </a:r>
            <a:r>
              <a:rPr lang="fr-FR" sz="1600" dirty="0" smtClean="0">
                <a:solidFill>
                  <a:schemeClr val="tx1">
                    <a:lumMod val="65000"/>
                    <a:lumOff val="35000"/>
                  </a:schemeClr>
                </a:solidFill>
              </a:rPr>
              <a:t>forts</a:t>
            </a:r>
            <a:endParaRPr lang="fr-FR" sz="1600" dirty="0">
              <a:solidFill>
                <a:schemeClr val="tx1">
                  <a:lumMod val="65000"/>
                  <a:lumOff val="35000"/>
                </a:schemeClr>
              </a:solidFill>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1484784"/>
            <a:ext cx="1901582" cy="2859522"/>
          </a:xfrm>
          <a:prstGeom prst="rect">
            <a:avLst/>
          </a:prstGeom>
          <a:ln>
            <a:noFill/>
          </a:ln>
          <a:effectLst>
            <a:outerShdw blurRad="292100" dist="139700" dir="2700000" algn="tl" rotWithShape="0">
              <a:srgbClr val="333333">
                <a:alpha val="65000"/>
              </a:srgbClr>
            </a:outerShdw>
          </a:effectLst>
        </p:spPr>
      </p:pic>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4437112"/>
            <a:ext cx="2564299" cy="1923224"/>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251518" y="6525344"/>
            <a:ext cx="4536505" cy="276999"/>
          </a:xfrm>
          <a:prstGeom prst="rect">
            <a:avLst/>
          </a:prstGeom>
        </p:spPr>
        <p:txBody>
          <a:bodyPr wrap="square">
            <a:spAutoFit/>
          </a:bodyPr>
          <a:lstStyle/>
          <a:p>
            <a:r>
              <a:rPr lang="fr-FR" sz="1200" i="1" dirty="0" smtClean="0">
                <a:solidFill>
                  <a:schemeClr val="tx2">
                    <a:lumMod val="75000"/>
                  </a:schemeClr>
                </a:solidFill>
              </a:rPr>
              <a:t>Source : Revue stratégique, octobre 2017</a:t>
            </a:r>
            <a:endParaRPr lang="fr-FR" sz="1200" i="1" dirty="0">
              <a:solidFill>
                <a:schemeClr val="tx2">
                  <a:lumMod val="75000"/>
                </a:schemeClr>
              </a:solidFill>
            </a:endParaRPr>
          </a:p>
        </p:txBody>
      </p:sp>
    </p:spTree>
    <p:extLst>
      <p:ext uri="{BB962C8B-B14F-4D97-AF65-F5344CB8AC3E}">
        <p14:creationId xmlns:p14="http://schemas.microsoft.com/office/powerpoint/2010/main" val="3351751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180000" y="576000"/>
            <a:ext cx="5834063" cy="466485"/>
          </a:xfrm>
        </p:spPr>
        <p:txBody>
          <a:bodyPr vert="horz" lIns="77925" tIns="38963" rIns="77925" bIns="38963" rtlCol="0" anchor="ctr">
            <a:spAutoFit/>
          </a:bodyPr>
          <a:lstStyle/>
          <a:p>
            <a:pPr algn="l" defTabSz="914400"/>
            <a:r>
              <a:rPr lang="fr-FR" sz="2800" b="1" dirty="0">
                <a:solidFill>
                  <a:schemeClr val="bg1"/>
                </a:solidFill>
                <a:cs typeface="Arial" panose="020B0604020202020204" pitchFamily="34" charset="0"/>
              </a:rPr>
              <a:t>La stratégie militaire de la France</a:t>
            </a:r>
          </a:p>
        </p:txBody>
      </p:sp>
      <p:sp>
        <p:nvSpPr>
          <p:cNvPr id="6" name="Ellipse 5"/>
          <p:cNvSpPr>
            <a:spLocks noChangeAspect="1"/>
          </p:cNvSpPr>
          <p:nvPr/>
        </p:nvSpPr>
        <p:spPr>
          <a:xfrm>
            <a:off x="2802278" y="2088780"/>
            <a:ext cx="3500462" cy="3500463"/>
          </a:xfrm>
          <a:prstGeom prst="ellipse">
            <a:avLst/>
          </a:prstGeom>
          <a:solidFill>
            <a:schemeClr val="bg2">
              <a:lumMod val="75000"/>
              <a:alpha val="50000"/>
            </a:schemeClr>
          </a:solidFill>
          <a:ln w="57150">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3" name="Double flèche horizontale 32"/>
          <p:cNvSpPr/>
          <p:nvPr/>
        </p:nvSpPr>
        <p:spPr>
          <a:xfrm rot="2820000">
            <a:off x="5062702" y="2855179"/>
            <a:ext cx="536826" cy="180321"/>
          </a:xfrm>
          <a:prstGeom prst="leftRightArrow">
            <a:avLst>
              <a:gd name="adj1" fmla="val 60000"/>
              <a:gd name="adj2" fmla="val 50000"/>
            </a:avLst>
          </a:prstGeom>
          <a:gradFill rotWithShape="0">
            <a:gsLst>
              <a:gs pos="0">
                <a:srgbClr val="C00000"/>
              </a:gs>
              <a:gs pos="100000">
                <a:srgbClr val="FFFF00"/>
              </a:gs>
            </a:gsLst>
            <a:lin ang="3000000" scaled="0"/>
          </a:gradFill>
          <a:ln w="3175">
            <a:solidFill>
              <a:schemeClr val="accent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9" name="Double flèche horizontale 28"/>
          <p:cNvSpPr/>
          <p:nvPr/>
        </p:nvSpPr>
        <p:spPr>
          <a:xfrm rot="6900000">
            <a:off x="5397704" y="4131244"/>
            <a:ext cx="536826" cy="180321"/>
          </a:xfrm>
          <a:prstGeom prst="leftRightArrow">
            <a:avLst>
              <a:gd name="adj1" fmla="val 60000"/>
              <a:gd name="adj2" fmla="val 50000"/>
            </a:avLst>
          </a:prstGeom>
          <a:gradFill rotWithShape="0">
            <a:gsLst>
              <a:gs pos="0">
                <a:srgbClr val="FF6600"/>
              </a:gs>
              <a:gs pos="100000">
                <a:srgbClr val="FFFF00"/>
              </a:gs>
            </a:gsLst>
            <a:lin ang="18600000" scaled="0"/>
          </a:gradFill>
          <a:ln w="3175">
            <a:solidFill>
              <a:schemeClr val="accent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5" name="Double flèche horizontale 24"/>
          <p:cNvSpPr/>
          <p:nvPr/>
        </p:nvSpPr>
        <p:spPr>
          <a:xfrm rot="10800000">
            <a:off x="4284095" y="4895864"/>
            <a:ext cx="536826" cy="180321"/>
          </a:xfrm>
          <a:prstGeom prst="leftRightArrow">
            <a:avLst>
              <a:gd name="adj1" fmla="val 60000"/>
              <a:gd name="adj2" fmla="val 50000"/>
            </a:avLst>
          </a:prstGeom>
          <a:gradFill rotWithShape="0">
            <a:gsLst>
              <a:gs pos="0">
                <a:srgbClr val="0070C0"/>
              </a:gs>
              <a:gs pos="100000">
                <a:srgbClr val="FF6600"/>
              </a:gs>
            </a:gsLst>
            <a:lin ang="0" scaled="0"/>
          </a:gradFill>
          <a:ln w="3175">
            <a:solidFill>
              <a:schemeClr val="accent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1" name="Double flèche horizontale 20"/>
          <p:cNvSpPr/>
          <p:nvPr/>
        </p:nvSpPr>
        <p:spPr>
          <a:xfrm rot="14700000">
            <a:off x="3170487" y="4130927"/>
            <a:ext cx="536826" cy="180321"/>
          </a:xfrm>
          <a:prstGeom prst="leftRightArrow">
            <a:avLst>
              <a:gd name="adj1" fmla="val 60000"/>
              <a:gd name="adj2" fmla="val 50000"/>
            </a:avLst>
          </a:prstGeom>
          <a:gradFill rotWithShape="0">
            <a:gsLst>
              <a:gs pos="0">
                <a:srgbClr val="0070C0"/>
              </a:gs>
              <a:gs pos="100000">
                <a:srgbClr val="00B050"/>
              </a:gs>
            </a:gsLst>
            <a:lin ang="14400000" scaled="0"/>
          </a:gradFill>
          <a:ln w="3175">
            <a:solidFill>
              <a:schemeClr val="accent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7" name="Double flèche horizontale 16"/>
          <p:cNvSpPr/>
          <p:nvPr/>
        </p:nvSpPr>
        <p:spPr>
          <a:xfrm rot="18798086">
            <a:off x="3493613" y="2854371"/>
            <a:ext cx="536826" cy="180321"/>
          </a:xfrm>
          <a:prstGeom prst="leftRightArrow">
            <a:avLst>
              <a:gd name="adj1" fmla="val 60000"/>
              <a:gd name="adj2" fmla="val 50000"/>
            </a:avLst>
          </a:prstGeom>
          <a:gradFill rotWithShape="0">
            <a:gsLst>
              <a:gs pos="0">
                <a:srgbClr val="00B050"/>
              </a:gs>
              <a:gs pos="100000">
                <a:srgbClr val="C00000"/>
              </a:gs>
            </a:gsLst>
            <a:lin ang="21594000" scaled="0"/>
          </a:gradFill>
          <a:ln w="3175">
            <a:solidFill>
              <a:schemeClr val="accent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37" name="Rectangle 25"/>
          <p:cNvSpPr>
            <a:spLocks noChangeArrowheads="1"/>
          </p:cNvSpPr>
          <p:nvPr/>
        </p:nvSpPr>
        <p:spPr bwMode="auto">
          <a:xfrm>
            <a:off x="3230915" y="3446596"/>
            <a:ext cx="264318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b="1" i="1" dirty="0"/>
              <a:t>UNE</a:t>
            </a:r>
          </a:p>
          <a:p>
            <a:pPr algn="ctr" eaLnBrk="1" hangingPunct="1"/>
            <a:r>
              <a:rPr lang="fr-FR" altLang="fr-FR" b="1" i="1" dirty="0"/>
              <a:t>CONVERGENCE</a:t>
            </a:r>
          </a:p>
          <a:p>
            <a:pPr algn="ctr" eaLnBrk="1" hangingPunct="1"/>
            <a:r>
              <a:rPr lang="fr-FR" altLang="fr-FR" b="1" i="1" dirty="0"/>
              <a:t>ACCRUE</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696" y="1282082"/>
            <a:ext cx="2411759" cy="1585732"/>
          </a:xfrm>
          <a:prstGeom prst="rect">
            <a:avLst/>
          </a:prstGeom>
          <a:ln>
            <a:noFill/>
          </a:ln>
          <a:effectLst>
            <a:outerShdw blurRad="292100" dist="139700" dir="2700000" algn="tl" rotWithShape="0">
              <a:srgbClr val="333333">
                <a:alpha val="65000"/>
              </a:srgbClr>
            </a:outerShdw>
          </a:effectLst>
        </p:spPr>
      </p:pic>
      <p:pic>
        <p:nvPicPr>
          <p:cNvPr id="43" name="Imag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94" y="5013178"/>
            <a:ext cx="2431922" cy="1617228"/>
          </a:xfrm>
          <a:prstGeom prst="rect">
            <a:avLst/>
          </a:prstGeom>
          <a:ln>
            <a:noFill/>
          </a:ln>
          <a:effectLst>
            <a:outerShdw blurRad="292100" dist="139700" dir="2700000" algn="tl" rotWithShape="0">
              <a:srgbClr val="333333">
                <a:alpha val="65000"/>
              </a:srgbClr>
            </a:outerShdw>
          </a:effectLst>
        </p:spPr>
      </p:pic>
      <p:pic>
        <p:nvPicPr>
          <p:cNvPr id="45" name="Imag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8" y="1340768"/>
            <a:ext cx="2401083" cy="1596720"/>
          </a:xfrm>
          <a:prstGeom prst="rect">
            <a:avLst/>
          </a:prstGeom>
          <a:ln>
            <a:noFill/>
          </a:ln>
          <a:effectLst>
            <a:outerShdw blurRad="292100" dist="139700" dir="2700000" algn="tl" rotWithShape="0">
              <a:srgbClr val="333333">
                <a:alpha val="65000"/>
              </a:srgbClr>
            </a:outerShdw>
          </a:effectLst>
        </p:spPr>
      </p:pic>
      <p:pic>
        <p:nvPicPr>
          <p:cNvPr id="47" name="Image 46"/>
          <p:cNvPicPr>
            <a:picLocks noChangeAspect="1"/>
          </p:cNvPicPr>
          <p:nvPr/>
        </p:nvPicPr>
        <p:blipFill rotWithShape="1">
          <a:blip r:embed="rId6" cstate="print">
            <a:extLst>
              <a:ext uri="{28A0092B-C50C-407E-A947-70E740481C1C}">
                <a14:useLocalDpi xmlns:a14="http://schemas.microsoft.com/office/drawing/2010/main" val="0"/>
              </a:ext>
            </a:extLst>
          </a:blip>
          <a:srcRect t="1346" b="9687"/>
          <a:stretch/>
        </p:blipFill>
        <p:spPr>
          <a:xfrm>
            <a:off x="6644903" y="3137573"/>
            <a:ext cx="2376059" cy="1605844"/>
          </a:xfrm>
          <a:prstGeom prst="rect">
            <a:avLst/>
          </a:prstGeom>
          <a:ln>
            <a:noFill/>
          </a:ln>
          <a:effectLst>
            <a:outerShdw blurRad="292100" dist="139700" dir="2700000" algn="tl" rotWithShape="0">
              <a:srgbClr val="333333">
                <a:alpha val="65000"/>
              </a:srgbClr>
            </a:outerShdw>
          </a:effectLst>
        </p:spPr>
      </p:pic>
      <p:pic>
        <p:nvPicPr>
          <p:cNvPr id="49" name="Imag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98" y="3165199"/>
            <a:ext cx="2431922" cy="162026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8172400" y="5589243"/>
            <a:ext cx="848562" cy="1268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0" name="Imag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2747" y="5013176"/>
            <a:ext cx="2411759" cy="1604496"/>
          </a:xfrm>
          <a:prstGeom prst="rect">
            <a:avLst/>
          </a:prstGeom>
          <a:ln>
            <a:noFill/>
          </a:ln>
          <a:effectLst>
            <a:outerShdw blurRad="292100" dist="139700" dir="2700000" algn="tl" rotWithShape="0">
              <a:srgbClr val="333333">
                <a:alpha val="65000"/>
              </a:srgbClr>
            </a:outerShdw>
          </a:effectLst>
        </p:spPr>
      </p:pic>
      <p:sp>
        <p:nvSpPr>
          <p:cNvPr id="38" name="Rectangle 37"/>
          <p:cNvSpPr/>
          <p:nvPr/>
        </p:nvSpPr>
        <p:spPr>
          <a:xfrm>
            <a:off x="2950670" y="5733256"/>
            <a:ext cx="3203676" cy="892552"/>
          </a:xfrm>
          <a:prstGeom prst="rect">
            <a:avLst/>
          </a:prstGeom>
        </p:spPr>
        <p:txBody>
          <a:bodyPr wrap="square">
            <a:spAutoFit/>
          </a:bodyPr>
          <a:lstStyle/>
          <a:p>
            <a:pPr algn="ctr"/>
            <a:r>
              <a:rPr lang="fr-FR" sz="2800" b="1" i="1" dirty="0" smtClean="0">
                <a:solidFill>
                  <a:schemeClr val="accent1">
                    <a:lumMod val="75000"/>
                  </a:schemeClr>
                </a:solidFill>
              </a:rPr>
              <a:t>5</a:t>
            </a:r>
            <a:r>
              <a:rPr lang="fr-FR" sz="2400" b="1" i="1" dirty="0" smtClean="0">
                <a:solidFill>
                  <a:schemeClr val="accent1">
                    <a:lumMod val="75000"/>
                  </a:schemeClr>
                </a:solidFill>
              </a:rPr>
              <a:t> fonctions stratégiques</a:t>
            </a:r>
            <a:endParaRPr lang="fr-FR" sz="2400" b="1" i="1" dirty="0"/>
          </a:p>
        </p:txBody>
      </p:sp>
      <p:sp>
        <p:nvSpPr>
          <p:cNvPr id="39" name="Rectangle 38"/>
          <p:cNvSpPr/>
          <p:nvPr/>
        </p:nvSpPr>
        <p:spPr>
          <a:xfrm>
            <a:off x="6644903" y="663079"/>
            <a:ext cx="2376059" cy="461665"/>
          </a:xfrm>
          <a:prstGeom prst="rect">
            <a:avLst/>
          </a:prstGeom>
        </p:spPr>
        <p:txBody>
          <a:bodyPr wrap="square">
            <a:spAutoFit/>
          </a:bodyPr>
          <a:lstStyle/>
          <a:p>
            <a:r>
              <a:rPr lang="fr-FR" sz="1200" i="1" dirty="0">
                <a:solidFill>
                  <a:schemeClr val="tx2">
                    <a:lumMod val="75000"/>
                  </a:schemeClr>
                </a:solidFill>
              </a:rPr>
              <a:t>Livre blanc sur la défense et la sécurité nationale, 12/04/2013</a:t>
            </a:r>
          </a:p>
        </p:txBody>
      </p:sp>
      <p:sp>
        <p:nvSpPr>
          <p:cNvPr id="44" name="Rectangle à coins arrondis 43"/>
          <p:cNvSpPr/>
          <p:nvPr/>
        </p:nvSpPr>
        <p:spPr>
          <a:xfrm>
            <a:off x="2660741" y="3272624"/>
            <a:ext cx="1080000" cy="514800"/>
          </a:xfrm>
          <a:prstGeom prst="roundRect">
            <a:avLst/>
          </a:prstGeom>
          <a:solidFill>
            <a:srgbClr val="00B050"/>
          </a:solid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t>INTERVENTION</a:t>
            </a:r>
            <a:endParaRPr lang="fr-FR" sz="1000" dirty="0"/>
          </a:p>
        </p:txBody>
      </p:sp>
      <p:sp>
        <p:nvSpPr>
          <p:cNvPr id="48" name="Rectangle à coins arrondis 47"/>
          <p:cNvSpPr/>
          <p:nvPr/>
        </p:nvSpPr>
        <p:spPr>
          <a:xfrm>
            <a:off x="5413799" y="3274240"/>
            <a:ext cx="1080000" cy="514800"/>
          </a:xfrm>
          <a:prstGeom prst="roundRect">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tx1"/>
                </a:solidFill>
              </a:rPr>
              <a:t>DISSUASION</a:t>
            </a:r>
            <a:endParaRPr lang="fr-FR" sz="1000" dirty="0">
              <a:solidFill>
                <a:schemeClr val="tx1"/>
              </a:solidFill>
            </a:endParaRPr>
          </a:p>
        </p:txBody>
      </p:sp>
      <p:sp>
        <p:nvSpPr>
          <p:cNvPr id="50" name="Rectangle à coins arrondis 49"/>
          <p:cNvSpPr/>
          <p:nvPr/>
        </p:nvSpPr>
        <p:spPr>
          <a:xfrm>
            <a:off x="4012507" y="2101640"/>
            <a:ext cx="1080000" cy="514800"/>
          </a:xfrm>
          <a:prstGeom prst="roundRect">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t>CONNAISSANCE ET ANTICIPATION</a:t>
            </a:r>
            <a:endParaRPr lang="fr-FR" sz="1000" dirty="0"/>
          </a:p>
        </p:txBody>
      </p:sp>
      <p:sp>
        <p:nvSpPr>
          <p:cNvPr id="51" name="Rectangle à coins arrondis 50"/>
          <p:cNvSpPr/>
          <p:nvPr/>
        </p:nvSpPr>
        <p:spPr>
          <a:xfrm>
            <a:off x="3131840" y="4714400"/>
            <a:ext cx="1080000" cy="514800"/>
          </a:xfrm>
          <a:prstGeom prst="roundRect">
            <a:avLst/>
          </a:prstGeom>
          <a:solidFill>
            <a:srgbClr val="0070C0"/>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t>PRÉVENTION</a:t>
            </a:r>
            <a:endParaRPr lang="fr-FR" sz="1000" dirty="0"/>
          </a:p>
        </p:txBody>
      </p:sp>
      <p:sp>
        <p:nvSpPr>
          <p:cNvPr id="52" name="Rectangle à coins arrondis 51"/>
          <p:cNvSpPr/>
          <p:nvPr/>
        </p:nvSpPr>
        <p:spPr>
          <a:xfrm>
            <a:off x="4888025" y="4713417"/>
            <a:ext cx="1080000" cy="514800"/>
          </a:xfrm>
          <a:prstGeom prst="roundRect">
            <a:avLst/>
          </a:prstGeom>
          <a:solidFill>
            <a:srgbClr val="FF6600"/>
          </a:solidFill>
          <a:ln>
            <a:solidFill>
              <a:srgbClr val="FF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smtClean="0">
                <a:solidFill>
                  <a:schemeClr val="tx1"/>
                </a:solidFill>
              </a:rPr>
              <a:t>PROTECTION</a:t>
            </a:r>
            <a:endParaRPr lang="fr-FR" sz="1000" dirty="0">
              <a:solidFill>
                <a:schemeClr val="tx1"/>
              </a:solidFill>
            </a:endParaRPr>
          </a:p>
        </p:txBody>
      </p:sp>
    </p:spTree>
    <p:extLst>
      <p:ext uri="{BB962C8B-B14F-4D97-AF65-F5344CB8AC3E}">
        <p14:creationId xmlns:p14="http://schemas.microsoft.com/office/powerpoint/2010/main" val="258418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100392" y="5589240"/>
            <a:ext cx="1043608" cy="1268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 name="Titre 1"/>
          <p:cNvSpPr txBox="1">
            <a:spLocks/>
          </p:cNvSpPr>
          <p:nvPr/>
        </p:nvSpPr>
        <p:spPr>
          <a:xfrm>
            <a:off x="180000" y="360000"/>
            <a:ext cx="5760152" cy="792000"/>
          </a:xfrm>
          <a:prstGeom prst="rect">
            <a:avLst/>
          </a:prstGeom>
        </p:spPr>
        <p:txBody>
          <a:bodyPr vert="horz" wrap="square"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400" b="1" dirty="0" smtClean="0">
                <a:solidFill>
                  <a:schemeClr val="bg1"/>
                </a:solidFill>
                <a:cs typeface="Arial" panose="020B0604020202020204" pitchFamily="34" charset="0"/>
              </a:rPr>
              <a:t>Une réponse </a:t>
            </a:r>
            <a:r>
              <a:rPr lang="fr-FR" sz="2400" b="1" dirty="0">
                <a:solidFill>
                  <a:schemeClr val="bg1"/>
                </a:solidFill>
                <a:cs typeface="Arial" panose="020B0604020202020204" pitchFamily="34" charset="0"/>
              </a:rPr>
              <a:t>aux menaces multiples et variées auxquelles </a:t>
            </a:r>
            <a:r>
              <a:rPr lang="fr-FR" sz="2400" b="1" dirty="0" smtClean="0">
                <a:solidFill>
                  <a:schemeClr val="bg1"/>
                </a:solidFill>
                <a:cs typeface="Arial" panose="020B0604020202020204" pitchFamily="34" charset="0"/>
              </a:rPr>
              <a:t>le </a:t>
            </a:r>
            <a:r>
              <a:rPr lang="fr-FR" sz="2400" b="1" dirty="0">
                <a:solidFill>
                  <a:schemeClr val="bg1"/>
                </a:solidFill>
                <a:cs typeface="Arial" panose="020B0604020202020204" pitchFamily="34" charset="0"/>
              </a:rPr>
              <a:t>pays est confronté</a:t>
            </a:r>
          </a:p>
        </p:txBody>
      </p:sp>
      <p:graphicFrame>
        <p:nvGraphicFramePr>
          <p:cNvPr id="13" name="Diagramme 12"/>
          <p:cNvGraphicFramePr/>
          <p:nvPr>
            <p:extLst>
              <p:ext uri="{D42A27DB-BD31-4B8C-83A1-F6EECF244321}">
                <p14:modId xmlns:p14="http://schemas.microsoft.com/office/powerpoint/2010/main" val="1777954816"/>
              </p:ext>
            </p:extLst>
          </p:nvPr>
        </p:nvGraphicFramePr>
        <p:xfrm>
          <a:off x="1115616" y="1719888"/>
          <a:ext cx="7704856" cy="4168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p:cNvPicPr>
            <a:picLocks noChangeAspect="1"/>
          </p:cNvPicPr>
          <p:nvPr/>
        </p:nvPicPr>
        <p:blipFill rotWithShape="1">
          <a:blip r:embed="rId8" cstate="print">
            <a:extLst>
              <a:ext uri="{28A0092B-C50C-407E-A947-70E740481C1C}">
                <a14:useLocalDpi xmlns:a14="http://schemas.microsoft.com/office/drawing/2010/main" val="0"/>
              </a:ext>
            </a:extLst>
          </a:blip>
          <a:srcRect l="12311" t="17037" r="5101"/>
          <a:stretch/>
        </p:blipFill>
        <p:spPr bwMode="auto">
          <a:xfrm>
            <a:off x="33266" y="1772819"/>
            <a:ext cx="1368152" cy="9147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
          <p:cNvPicPr>
            <a:picLocks noChangeAspect="1"/>
          </p:cNvPicPr>
          <p:nvPr/>
        </p:nvPicPr>
        <p:blipFill>
          <a:blip r:embed="rId9" cstate="print">
            <a:extLst>
              <a:ext uri="{28A0092B-C50C-407E-A947-70E740481C1C}">
                <a14:useLocalDpi xmlns:a14="http://schemas.microsoft.com/office/drawing/2010/main" val="0"/>
              </a:ext>
            </a:extLst>
          </a:blip>
          <a:srcRect r="1498"/>
          <a:stretch>
            <a:fillRect/>
          </a:stretch>
        </p:blipFill>
        <p:spPr bwMode="auto">
          <a:xfrm>
            <a:off x="51932" y="5013186"/>
            <a:ext cx="1349491" cy="9147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rotWithShape="1">
          <a:blip r:embed="rId10" cstate="print">
            <a:extLst>
              <a:ext uri="{28A0092B-C50C-407E-A947-70E740481C1C}">
                <a14:useLocalDpi xmlns:a14="http://schemas.microsoft.com/office/drawing/2010/main" val="0"/>
              </a:ext>
            </a:extLst>
          </a:blip>
          <a:srcRect r="27376"/>
          <a:stretch/>
        </p:blipFill>
        <p:spPr>
          <a:xfrm>
            <a:off x="33266" y="2852944"/>
            <a:ext cx="1368152" cy="864179"/>
          </a:xfrm>
          <a:prstGeom prst="rect">
            <a:avLst/>
          </a:prstGeom>
          <a:ln>
            <a:noFill/>
          </a:ln>
          <a:effectLst>
            <a:outerShdw blurRad="190500" algn="tl" rotWithShape="0">
              <a:srgbClr val="000000">
                <a:alpha val="70000"/>
              </a:srgbClr>
            </a:outerShdw>
          </a:effectLst>
        </p:spPr>
      </p:pic>
      <p:pic>
        <p:nvPicPr>
          <p:cNvPr id="8" name="Image 5"/>
          <p:cNvPicPr>
            <a:picLocks noChangeAspect="1"/>
          </p:cNvPicPr>
          <p:nvPr/>
        </p:nvPicPr>
        <p:blipFill rotWithShape="1">
          <a:blip r:embed="rId11" cstate="print">
            <a:extLst>
              <a:ext uri="{28A0092B-C50C-407E-A947-70E740481C1C}">
                <a14:useLocalDpi xmlns:a14="http://schemas.microsoft.com/office/drawing/2010/main" val="0"/>
              </a:ext>
            </a:extLst>
          </a:blip>
          <a:srcRect l="18694" r="966"/>
          <a:stretch/>
        </p:blipFill>
        <p:spPr bwMode="auto">
          <a:xfrm>
            <a:off x="35498" y="3861057"/>
            <a:ext cx="1368151" cy="9575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51519" y="6561435"/>
            <a:ext cx="4320480" cy="276999"/>
          </a:xfrm>
          <a:prstGeom prst="rect">
            <a:avLst/>
          </a:prstGeom>
        </p:spPr>
        <p:txBody>
          <a:bodyPr wrap="square">
            <a:spAutoFit/>
          </a:bodyPr>
          <a:lstStyle/>
          <a:p>
            <a:r>
              <a:rPr lang="fr-FR" sz="1200" i="1" dirty="0">
                <a:solidFill>
                  <a:schemeClr val="tx2">
                    <a:lumMod val="75000"/>
                  </a:schemeClr>
                </a:solidFill>
              </a:rPr>
              <a:t>Livre blanc sur la défense et la sécurité </a:t>
            </a:r>
            <a:r>
              <a:rPr lang="fr-FR" sz="1200" i="1" dirty="0" smtClean="0">
                <a:solidFill>
                  <a:schemeClr val="tx2">
                    <a:lumMod val="75000"/>
                  </a:schemeClr>
                </a:solidFill>
              </a:rPr>
              <a:t>nationale, 12/04/2013</a:t>
            </a:r>
            <a:endParaRPr lang="fr-FR" sz="1200" i="1" dirty="0">
              <a:solidFill>
                <a:schemeClr val="tx2">
                  <a:lumMod val="75000"/>
                </a:schemeClr>
              </a:solidFill>
            </a:endParaRPr>
          </a:p>
        </p:txBody>
      </p:sp>
    </p:spTree>
    <p:extLst>
      <p:ext uri="{BB962C8B-B14F-4D97-AF65-F5344CB8AC3E}">
        <p14:creationId xmlns:p14="http://schemas.microsoft.com/office/powerpoint/2010/main" val="2898047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83" t="32156" r="28962" b="12461"/>
          <a:stretch/>
        </p:blipFill>
        <p:spPr bwMode="auto">
          <a:xfrm>
            <a:off x="92851" y="2204864"/>
            <a:ext cx="8958298" cy="466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p:cNvSpPr txBox="1">
            <a:spLocks/>
          </p:cNvSpPr>
          <p:nvPr/>
        </p:nvSpPr>
        <p:spPr>
          <a:xfrm>
            <a:off x="1763688" y="1337933"/>
            <a:ext cx="7169229" cy="755795"/>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dirty="0">
                <a:solidFill>
                  <a:schemeClr val="accent1">
                    <a:lumMod val="75000"/>
                  </a:schemeClr>
                </a:solidFill>
                <a:latin typeface="+mn-lt"/>
                <a:cs typeface="Arial" panose="020B0604020202020204" pitchFamily="34" charset="0"/>
              </a:rPr>
              <a:t>Plus de </a:t>
            </a:r>
            <a:r>
              <a:rPr lang="fr-FR" sz="2400" b="1" dirty="0">
                <a:solidFill>
                  <a:schemeClr val="accent1">
                    <a:lumMod val="75000"/>
                  </a:schemeClr>
                </a:solidFill>
                <a:latin typeface="+mn-lt"/>
                <a:cs typeface="Arial" panose="020B0604020202020204" pitchFamily="34" charset="0"/>
              </a:rPr>
              <a:t>30 000 militaires </a:t>
            </a:r>
            <a:r>
              <a:rPr lang="fr-FR" sz="2000" b="1" dirty="0" smtClean="0">
                <a:solidFill>
                  <a:schemeClr val="accent1">
                    <a:lumMod val="75000"/>
                  </a:schemeClr>
                </a:solidFill>
                <a:latin typeface="+mn-lt"/>
                <a:cs typeface="Arial" panose="020B0604020202020204" pitchFamily="34" charset="0"/>
              </a:rPr>
              <a:t>engagés </a:t>
            </a:r>
            <a:r>
              <a:rPr lang="fr-FR" sz="2000" b="1" dirty="0">
                <a:solidFill>
                  <a:schemeClr val="accent1">
                    <a:lumMod val="75000"/>
                  </a:schemeClr>
                </a:solidFill>
                <a:latin typeface="+mn-lt"/>
                <a:cs typeface="Arial" panose="020B0604020202020204" pitchFamily="34" charset="0"/>
              </a:rPr>
              <a:t>en permanence pour vous défendre</a:t>
            </a:r>
          </a:p>
        </p:txBody>
      </p:sp>
      <p:sp>
        <p:nvSpPr>
          <p:cNvPr id="5" name="Titre 1"/>
          <p:cNvSpPr txBox="1">
            <a:spLocks/>
          </p:cNvSpPr>
          <p:nvPr/>
        </p:nvSpPr>
        <p:spPr>
          <a:xfrm>
            <a:off x="179512" y="576000"/>
            <a:ext cx="7312620" cy="468000"/>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800" b="1" dirty="0" smtClean="0">
                <a:solidFill>
                  <a:schemeClr val="bg1"/>
                </a:solidFill>
                <a:cs typeface="Arial" panose="020B0604020202020204" pitchFamily="34" charset="0"/>
              </a:rPr>
              <a:t>Une présence militaire affirmée</a:t>
            </a:r>
            <a:endParaRPr lang="fr-FR" sz="2800" b="1" dirty="0">
              <a:solidFill>
                <a:schemeClr val="bg1"/>
              </a:solidFill>
              <a:cs typeface="Arial" panose="020B0604020202020204" pitchFamily="34" charset="0"/>
            </a:endParaRPr>
          </a:p>
        </p:txBody>
      </p:sp>
      <p:sp>
        <p:nvSpPr>
          <p:cNvPr id="6" name="ZoneTexte 5"/>
          <p:cNvSpPr txBox="1"/>
          <p:nvPr/>
        </p:nvSpPr>
        <p:spPr>
          <a:xfrm>
            <a:off x="7112106" y="2204864"/>
            <a:ext cx="1944216" cy="217186"/>
          </a:xfrm>
          <a:prstGeom prst="rect">
            <a:avLst/>
          </a:prstGeom>
          <a:noFill/>
        </p:spPr>
        <p:txBody>
          <a:bodyPr wrap="square" lIns="77925" tIns="38963" rIns="77925" bIns="38963" rtlCol="0">
            <a:spAutoFit/>
          </a:bodyPr>
          <a:lstStyle/>
          <a:p>
            <a:pPr algn="ctr"/>
            <a:r>
              <a:rPr lang="fr-FR" sz="900" i="1" dirty="0" smtClean="0"/>
              <a:t>www.defense.gouv.fr/operations</a:t>
            </a:r>
            <a:endParaRPr lang="fr-FR" sz="900" i="1" dirty="0"/>
          </a:p>
        </p:txBody>
      </p:sp>
    </p:spTree>
    <p:extLst>
      <p:ext uri="{BB962C8B-B14F-4D97-AF65-F5344CB8AC3E}">
        <p14:creationId xmlns:p14="http://schemas.microsoft.com/office/powerpoint/2010/main" val="4022410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79512" y="1719678"/>
            <a:ext cx="5371218" cy="1925346"/>
          </a:xfrm>
          <a:prstGeom prst="rect">
            <a:avLst/>
          </a:prstGeom>
        </p:spPr>
        <p:txBody>
          <a:bodyPr vert="horz"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400" b="1" i="1" dirty="0" smtClean="0">
                <a:solidFill>
                  <a:schemeClr val="accent1">
                    <a:lumMod val="75000"/>
                  </a:schemeClr>
                </a:solidFill>
                <a:latin typeface="+mn-lt"/>
                <a:cs typeface="Arial" panose="020B0604020202020204" pitchFamily="34" charset="0"/>
              </a:rPr>
              <a:t>Missions de sécurité civile</a:t>
            </a:r>
          </a:p>
          <a:p>
            <a:endParaRPr lang="fr-FR" sz="2400" b="1" i="1" dirty="0" smtClean="0">
              <a:solidFill>
                <a:schemeClr val="accent1">
                  <a:lumMod val="75000"/>
                </a:schemeClr>
              </a:solidFill>
              <a:latin typeface="+mn-lt"/>
              <a:cs typeface="Arial" panose="020B0604020202020204" pitchFamily="34" charset="0"/>
            </a:endParaRPr>
          </a:p>
          <a:p>
            <a:r>
              <a:rPr lang="fr-FR" sz="2400" b="1" i="1" dirty="0" smtClean="0">
                <a:solidFill>
                  <a:schemeClr val="accent1">
                    <a:lumMod val="75000"/>
                  </a:schemeClr>
                </a:solidFill>
                <a:latin typeface="+mn-lt"/>
                <a:cs typeface="Arial" panose="020B0604020202020204" pitchFamily="34" charset="0"/>
              </a:rPr>
              <a:t>Missions de sécurité générale</a:t>
            </a:r>
          </a:p>
          <a:p>
            <a:endParaRPr lang="fr-FR" sz="2400" b="1" i="1" dirty="0" smtClean="0">
              <a:solidFill>
                <a:schemeClr val="accent1">
                  <a:lumMod val="75000"/>
                </a:schemeClr>
              </a:solidFill>
              <a:latin typeface="+mn-lt"/>
              <a:cs typeface="Arial" panose="020B0604020202020204" pitchFamily="34" charset="0"/>
            </a:endParaRPr>
          </a:p>
          <a:p>
            <a:r>
              <a:rPr lang="fr-FR" sz="2400" b="1" i="1" dirty="0">
                <a:solidFill>
                  <a:schemeClr val="accent1">
                    <a:lumMod val="75000"/>
                  </a:schemeClr>
                </a:solidFill>
                <a:latin typeface="+mn-lt"/>
                <a:cs typeface="Arial" panose="020B0604020202020204" pitchFamily="34" charset="0"/>
              </a:rPr>
              <a:t> </a:t>
            </a:r>
            <a:r>
              <a:rPr lang="fr-FR" sz="2400" b="1" i="1" dirty="0" smtClean="0">
                <a:solidFill>
                  <a:schemeClr val="accent1">
                    <a:lumMod val="75000"/>
                  </a:schemeClr>
                </a:solidFill>
                <a:latin typeface="+mn-lt"/>
                <a:cs typeface="Arial" panose="020B0604020202020204" pitchFamily="34" charset="0"/>
              </a:rPr>
              <a:t>Défense opérationnelle du territoire</a:t>
            </a:r>
            <a:endParaRPr lang="fr-FR" sz="2400" b="1" dirty="0">
              <a:solidFill>
                <a:schemeClr val="accent1">
                  <a:lumMod val="75000"/>
                </a:schemeClr>
              </a:solidFill>
              <a:latin typeface="+mn-lt"/>
              <a:cs typeface="Arial" panose="020B0604020202020204" pitchFamily="34" charset="0"/>
            </a:endParaRPr>
          </a:p>
        </p:txBody>
      </p:sp>
      <p:sp>
        <p:nvSpPr>
          <p:cNvPr id="5" name="Titre 1"/>
          <p:cNvSpPr txBox="1">
            <a:spLocks/>
          </p:cNvSpPr>
          <p:nvPr/>
        </p:nvSpPr>
        <p:spPr>
          <a:xfrm>
            <a:off x="180000" y="360000"/>
            <a:ext cx="6048184" cy="792000"/>
          </a:xfrm>
          <a:prstGeom prst="rect">
            <a:avLst/>
          </a:prstGeom>
        </p:spPr>
        <p:txBody>
          <a:bodyPr vert="horz" wrap="square" lIns="77925" tIns="38963" rIns="77925" bIns="38963"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400" b="1" dirty="0" smtClean="0">
                <a:solidFill>
                  <a:schemeClr val="bg1"/>
                </a:solidFill>
                <a:cs typeface="Arial" panose="020B0604020202020204" pitchFamily="34" charset="0"/>
              </a:rPr>
              <a:t>Avec un fort engagement sur le territoire national</a:t>
            </a:r>
            <a:endParaRPr lang="fr-FR" sz="2400" b="1" dirty="0">
              <a:solidFill>
                <a:schemeClr val="bg1"/>
              </a:solidFill>
              <a:cs typeface="Arial" panose="020B0604020202020204" pitchFamily="34" charset="0"/>
            </a:endParaRP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r="27376"/>
          <a:stretch/>
        </p:blipFill>
        <p:spPr>
          <a:xfrm>
            <a:off x="341524" y="3740221"/>
            <a:ext cx="3726420" cy="2353751"/>
          </a:xfrm>
          <a:prstGeom prst="rect">
            <a:avLst/>
          </a:prstGeom>
          <a:ln>
            <a:noFill/>
          </a:ln>
          <a:effectLst>
            <a:outerShdw blurRad="292100" dist="139700" dir="2700000" algn="tl" rotWithShape="0">
              <a:srgbClr val="333333">
                <a:alpha val="65000"/>
              </a:srgbClr>
            </a:outerShdw>
          </a:effectLst>
        </p:spPr>
      </p:pic>
      <p:pic>
        <p:nvPicPr>
          <p:cNvPr id="16386" name="Picture 2" descr="d:\utilisateurs\i.roth\Desktop\Visuels photos KIT COM\2007DICOD001_01_0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031" y="1916832"/>
            <a:ext cx="3733465" cy="2492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997" y="4149080"/>
            <a:ext cx="3733465" cy="24827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22993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ception personnalisé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7737</TotalTime>
  <Words>7959</Words>
  <Application>Microsoft Office PowerPoint</Application>
  <PresentationFormat>Affichage à l'écran (4:3)</PresentationFormat>
  <Paragraphs>850</Paragraphs>
  <Slides>49</Slides>
  <Notes>43</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49</vt:i4>
      </vt:variant>
    </vt:vector>
  </HeadingPairs>
  <TitlesOfParts>
    <vt:vector size="58" baseType="lpstr">
      <vt:lpstr>SimSun</vt:lpstr>
      <vt:lpstr>Arial</vt:lpstr>
      <vt:lpstr>Calibri</vt:lpstr>
      <vt:lpstr>Cambria</vt:lpstr>
      <vt:lpstr>Candara</vt:lpstr>
      <vt:lpstr>Times New Roman</vt:lpstr>
      <vt:lpstr>Wingdings</vt:lpstr>
      <vt:lpstr>Conception personnalisée</vt:lpstr>
      <vt:lpstr>1_Conception personnalisée</vt:lpstr>
      <vt:lpstr>Présentation PowerPoint</vt:lpstr>
      <vt:lpstr>Le contexte stratégique de la France</vt:lpstr>
      <vt:lpstr>La politique de Défense de la France</vt:lpstr>
      <vt:lpstr>Présentation PowerPoint</vt:lpstr>
      <vt:lpstr>Présentation PowerPoint</vt:lpstr>
      <vt:lpstr>La stratégie militaire de la France</vt:lpstr>
      <vt:lpstr>Présentation PowerPoint</vt:lpstr>
      <vt:lpstr>Présentation PowerPoint</vt:lpstr>
      <vt:lpstr>Présentation PowerPoint</vt:lpstr>
      <vt:lpstr>Présentation PowerPoint</vt:lpstr>
      <vt:lpstr>Organisation de la Défense</vt:lpstr>
      <vt:lpstr>État-major des armées</vt:lpstr>
      <vt:lpstr>Direction générale de l’armement </vt:lpstr>
      <vt:lpstr>Secrétariat général pour l’administration</vt:lpstr>
      <vt:lpstr>L’armée de Terre</vt:lpstr>
      <vt:lpstr>Présentation PowerPoint</vt:lpstr>
      <vt:lpstr>Présentation PowerPoint</vt:lpstr>
      <vt:lpstr>Présentation PowerPoint</vt:lpstr>
      <vt:lpstr>3 MISSIONS PRINCIPALES :  Protéger Dissuader Intervenir IMMÉDIATEMENT</vt:lpstr>
      <vt:lpstr>6 CAPACITÉS SOCLES ESSENTIELLES À TOUTE ACTION AÉRIENNE EN AUTONOME</vt:lpstr>
      <vt:lpstr>Présentation PowerPoint</vt:lpstr>
      <vt:lpstr>Présentation PowerPoint</vt:lpstr>
      <vt:lpstr>Présentation PowerPoint</vt:lpstr>
      <vt:lpstr>Présentation PowerPoint</vt:lpstr>
      <vt:lpstr>Présentation PowerPoint</vt:lpstr>
      <vt:lpstr>Un effort budgétaire justifié par le contexte stratégique  La nécessaire protection du territoire national et Les interventions extérieures pour réduire la menace terroriste</vt:lpstr>
      <vt:lpstr>Présentation PowerPoint</vt:lpstr>
      <vt:lpstr>Présentation PowerPoint</vt:lpstr>
      <vt:lpstr>Présentation PowerPoint</vt:lpstr>
      <vt:lpstr>Présentation PowerPoint</vt:lpstr>
      <vt:lpstr>Comparaisons des dépenses de défense entre les États-Unis et l’Union européenne</vt:lpstr>
      <vt:lpstr>Présentation PowerPoint</vt:lpstr>
      <vt:lpstr>Présentation PowerPoint</vt:lpstr>
      <vt:lpstr>Présentation PowerPoint</vt:lpstr>
      <vt:lpstr>Présentation PowerPoint</vt:lpstr>
      <vt:lpstr>Présentation PowerPoint</vt:lpstr>
      <vt:lpstr>Présentation PowerPoint</vt:lpstr>
      <vt:lpstr>La Défense et les Français</vt:lpstr>
      <vt:lpstr>Présentation PowerPoint</vt:lpstr>
      <vt:lpstr>La jeunesse au cœur de la Défense</vt:lpstr>
      <vt:lpstr>Présentation PowerPoint</vt:lpstr>
      <vt:lpstr>Présentation PowerPoint</vt:lpstr>
      <vt:lpstr>Présentation PowerPoint</vt:lpstr>
      <vt:lpstr>Présentation PowerPoint</vt:lpstr>
      <vt:lpstr>Présentation PowerPoint</vt:lpstr>
      <vt:lpstr>Une très grande confiance accordée  aux armées</vt:lpstr>
      <vt:lpstr>Présentation PowerPoint</vt:lpstr>
      <vt:lpstr>Les valeurs vues par les « jeunes »</vt:lpstr>
      <vt:lpstr>Retrouvez-nous sur </vt:lpstr>
    </vt:vector>
  </TitlesOfParts>
  <Company>Ministère de la Défense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Lecontexte stratégique de la Défense</dc:title>
  <dc:creator>ROTH Isabelle CDT</dc:creator>
  <cp:lastModifiedBy>ZUJIC Steve ADJ</cp:lastModifiedBy>
  <cp:revision>356</cp:revision>
  <dcterms:created xsi:type="dcterms:W3CDTF">2017-10-19T11:35:46Z</dcterms:created>
  <dcterms:modified xsi:type="dcterms:W3CDTF">2018-08-27T07:50:22Z</dcterms:modified>
</cp:coreProperties>
</file>